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8.xml" ContentType="application/vnd.openxmlformats-officedocument.presentationml.notesSlide+xml"/>
  <Override PartName="/ppt/tags/tag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63"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Lst>
  <p:sldSz cx="9144000" cy="6858000" type="screen4x3"/>
  <p:notesSz cx="7315200" cy="9601200"/>
  <p:custDataLst>
    <p:tags r:id="rId22"/>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00"/>
    <a:srgbClr val="7E0000"/>
    <a:srgbClr val="AD0000"/>
    <a:srgbClr val="7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97" autoAdjust="0"/>
  </p:normalViewPr>
  <p:slideViewPr>
    <p:cSldViewPr snapToGrid="0" snapToObjects="1">
      <p:cViewPr>
        <p:scale>
          <a:sx n="82" d="100"/>
          <a:sy n="82" d="100"/>
        </p:scale>
        <p:origin x="-114" y="14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079" tIns="47540" rIns="95079" bIns="47540" rtlCol="0"/>
          <a:lstStyle>
            <a:lvl1pPr algn="l">
              <a:defRPr sz="1200">
                <a:latin typeface="Arial" charset="0"/>
                <a:ea typeface="ＭＳ Ｐゴシック" pitchFamily="-105" charset="-128"/>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5079" tIns="47540" rIns="95079" bIns="47540" rtlCol="0"/>
          <a:lstStyle>
            <a:lvl1pPr algn="r">
              <a:defRPr sz="1200">
                <a:latin typeface="Arial" charset="0"/>
                <a:ea typeface="ＭＳ Ｐゴシック" pitchFamily="-105" charset="-128"/>
              </a:defRPr>
            </a:lvl1pPr>
          </a:lstStyle>
          <a:p>
            <a:pPr>
              <a:defRPr/>
            </a:pPr>
            <a:fld id="{40A98BEC-753B-462C-B549-A7D40DCDD90A}" type="datetimeFigureOut">
              <a:rPr lang="en-US"/>
              <a:pPr>
                <a:defRPr/>
              </a:pPr>
              <a:t>9/8/2014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5079" tIns="47540" rIns="95079" bIns="47540" rtlCol="0" anchor="b"/>
          <a:lstStyle>
            <a:lvl1pPr algn="l">
              <a:defRPr sz="1200">
                <a:latin typeface="Arial" charset="0"/>
                <a:ea typeface="ＭＳ Ｐゴシック" pitchFamily="-105" charset="-128"/>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5079" tIns="47540" rIns="95079" bIns="47540" rtlCol="0" anchor="b"/>
          <a:lstStyle>
            <a:lvl1pPr algn="r">
              <a:defRPr sz="1200">
                <a:latin typeface="Arial" charset="0"/>
                <a:ea typeface="ＭＳ Ｐゴシック" pitchFamily="-105" charset="-128"/>
              </a:defRPr>
            </a:lvl1pPr>
          </a:lstStyle>
          <a:p>
            <a:pPr>
              <a:defRPr/>
            </a:pPr>
            <a:fld id="{1B97FFD4-F823-4C5D-9E5A-135594F39257}" type="slidenum">
              <a:rPr lang="en-US"/>
              <a:pPr>
                <a:defRPr/>
              </a:pPr>
              <a:t>‹#›</a:t>
            </a:fld>
            <a:endParaRPr lang="en-US"/>
          </a:p>
        </p:txBody>
      </p:sp>
    </p:spTree>
    <p:extLst>
      <p:ext uri="{BB962C8B-B14F-4D97-AF65-F5344CB8AC3E}">
        <p14:creationId xmlns:p14="http://schemas.microsoft.com/office/powerpoint/2010/main" val="146883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81013"/>
          </a:xfrm>
          <a:prstGeom prst="rect">
            <a:avLst/>
          </a:prstGeom>
          <a:noFill/>
          <a:ln w="9525">
            <a:noFill/>
            <a:miter lim="800000"/>
            <a:headEnd/>
            <a:tailEnd/>
          </a:ln>
        </p:spPr>
        <p:txBody>
          <a:bodyPr vert="horz" wrap="square" lIns="96650" tIns="48326" rIns="96650" bIns="48326" numCol="1" anchor="t" anchorCtr="0" compatLnSpc="1">
            <a:prstTxWarp prst="textNoShape">
              <a:avLst/>
            </a:prstTxWarp>
          </a:bodyPr>
          <a:lstStyle>
            <a:lvl1pPr defTabSz="482588">
              <a:defRPr sz="1200">
                <a:latin typeface="Arial" charset="0"/>
                <a:ea typeface="ＭＳ Ｐゴシック" pitchFamily="-105" charset="-128"/>
              </a:defRPr>
            </a:lvl1pPr>
          </a:lstStyle>
          <a:p>
            <a:pPr>
              <a:defRPr/>
            </a:pPr>
            <a:endParaRPr lang="en-US"/>
          </a:p>
        </p:txBody>
      </p:sp>
      <p:sp>
        <p:nvSpPr>
          <p:cNvPr id="3" name="Date Placeholder 2"/>
          <p:cNvSpPr>
            <a:spLocks noGrp="1"/>
          </p:cNvSpPr>
          <p:nvPr>
            <p:ph type="dt" idx="1"/>
          </p:nvPr>
        </p:nvSpPr>
        <p:spPr bwMode="auto">
          <a:xfrm>
            <a:off x="4143375" y="0"/>
            <a:ext cx="3170238" cy="481013"/>
          </a:xfrm>
          <a:prstGeom prst="rect">
            <a:avLst/>
          </a:prstGeom>
          <a:noFill/>
          <a:ln w="9525">
            <a:noFill/>
            <a:miter lim="800000"/>
            <a:headEnd/>
            <a:tailEnd/>
          </a:ln>
        </p:spPr>
        <p:txBody>
          <a:bodyPr vert="horz" wrap="square" lIns="96650" tIns="48326" rIns="96650" bIns="48326" numCol="1" anchor="t" anchorCtr="0" compatLnSpc="1">
            <a:prstTxWarp prst="textNoShape">
              <a:avLst/>
            </a:prstTxWarp>
          </a:bodyPr>
          <a:lstStyle>
            <a:lvl1pPr algn="r" defTabSz="482588">
              <a:defRPr sz="1200">
                <a:latin typeface="Arial" charset="0"/>
                <a:ea typeface="ＭＳ Ｐゴシック" pitchFamily="-105" charset="-128"/>
              </a:defRPr>
            </a:lvl1pPr>
          </a:lstStyle>
          <a:p>
            <a:pPr>
              <a:defRPr/>
            </a:pPr>
            <a:fld id="{A822C033-09FF-4795-9F2A-DE7128ADA467}" type="datetime1">
              <a:rPr lang="en-US"/>
              <a:pPr>
                <a:defRPr/>
              </a:pPr>
              <a:t>9/8/2014</a:t>
            </a:fld>
            <a:endParaRPr lang="en-US"/>
          </a:p>
        </p:txBody>
      </p:sp>
      <p:sp>
        <p:nvSpPr>
          <p:cNvPr id="4" name="Slide Image Placeholder 3"/>
          <p:cNvSpPr>
            <a:spLocks noGrp="1" noRot="1" noChangeAspect="1"/>
          </p:cNvSpPr>
          <p:nvPr>
            <p:ph type="sldImg" idx="2"/>
          </p:nvPr>
        </p:nvSpPr>
        <p:spPr bwMode="auto">
          <a:xfrm>
            <a:off x="1257300" y="719138"/>
            <a:ext cx="4800600" cy="3600450"/>
          </a:xfrm>
          <a:prstGeom prst="rect">
            <a:avLst/>
          </a:prstGeom>
          <a:noFill/>
          <a:ln w="12700">
            <a:solidFill>
              <a:srgbClr val="000000"/>
            </a:solidFill>
            <a:miter lim="800000"/>
            <a:headEnd/>
            <a:tailEnd/>
          </a:ln>
        </p:spPr>
        <p:txBody>
          <a:bodyPr vert="horz" wrap="square" lIns="96650" tIns="48326" rIns="96650" bIns="48326"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bwMode="auto">
          <a:xfrm>
            <a:off x="731838" y="4560888"/>
            <a:ext cx="5851525" cy="4321175"/>
          </a:xfrm>
          <a:prstGeom prst="rect">
            <a:avLst/>
          </a:prstGeom>
          <a:noFill/>
          <a:ln w="9525">
            <a:noFill/>
            <a:miter lim="800000"/>
            <a:headEnd/>
            <a:tailEnd/>
          </a:ln>
        </p:spPr>
        <p:txBody>
          <a:bodyPr vert="horz" wrap="square" lIns="96650" tIns="48326" rIns="96650"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118600"/>
            <a:ext cx="3170238" cy="481013"/>
          </a:xfrm>
          <a:prstGeom prst="rect">
            <a:avLst/>
          </a:prstGeom>
          <a:noFill/>
          <a:ln w="9525">
            <a:noFill/>
            <a:miter lim="800000"/>
            <a:headEnd/>
            <a:tailEnd/>
          </a:ln>
        </p:spPr>
        <p:txBody>
          <a:bodyPr vert="horz" wrap="square" lIns="96650" tIns="48326" rIns="96650" bIns="48326" numCol="1" anchor="b" anchorCtr="0" compatLnSpc="1">
            <a:prstTxWarp prst="textNoShape">
              <a:avLst/>
            </a:prstTxWarp>
          </a:bodyPr>
          <a:lstStyle>
            <a:lvl1pPr defTabSz="482588">
              <a:defRPr sz="1200">
                <a:latin typeface="Arial" charset="0"/>
                <a:ea typeface="ＭＳ Ｐゴシック" pitchFamily="-105" charset="-128"/>
              </a:defRPr>
            </a:lvl1pPr>
          </a:lstStyle>
          <a:p>
            <a:pPr>
              <a:defRPr/>
            </a:pPr>
            <a:endParaRPr lang="en-US"/>
          </a:p>
        </p:txBody>
      </p:sp>
      <p:sp>
        <p:nvSpPr>
          <p:cNvPr id="7" name="Slide Number Placeholder 6"/>
          <p:cNvSpPr>
            <a:spLocks noGrp="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6650" tIns="48326" rIns="96650" bIns="48326" numCol="1" anchor="b" anchorCtr="0" compatLnSpc="1">
            <a:prstTxWarp prst="textNoShape">
              <a:avLst/>
            </a:prstTxWarp>
          </a:bodyPr>
          <a:lstStyle>
            <a:lvl1pPr algn="r" defTabSz="482588">
              <a:defRPr sz="1200">
                <a:latin typeface="Arial" charset="0"/>
                <a:ea typeface="ＭＳ Ｐゴシック" pitchFamily="-105" charset="-128"/>
              </a:defRPr>
            </a:lvl1pPr>
          </a:lstStyle>
          <a:p>
            <a:pPr>
              <a:defRPr/>
            </a:pPr>
            <a:fld id="{6CFC9A19-04E6-44CF-BE0E-5AFD429FF5C5}" type="slidenum">
              <a:rPr lang="en-US"/>
              <a:pPr>
                <a:defRPr/>
              </a:pPr>
              <a:t>‹#›</a:t>
            </a:fld>
            <a:endParaRPr lang="en-US"/>
          </a:p>
        </p:txBody>
      </p:sp>
    </p:spTree>
    <p:extLst>
      <p:ext uri="{BB962C8B-B14F-4D97-AF65-F5344CB8AC3E}">
        <p14:creationId xmlns:p14="http://schemas.microsoft.com/office/powerpoint/2010/main" val="171787694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a:noFill/>
        </p:spPr>
      </p:sp>
      <p:sp>
        <p:nvSpPr>
          <p:cNvPr id="21507" name="Rectangle 3"/>
          <p:cNvSpPr>
            <a:spLocks noGrp="1"/>
          </p:cNvSpPr>
          <p:nvPr>
            <p:ph type="body" idx="1"/>
          </p:nvPr>
        </p:nvSpPr>
        <p:spPr>
          <a:noFill/>
          <a:ln/>
        </p:spPr>
        <p:txBody>
          <a:bodyPr/>
          <a:lstStyle/>
          <a:p>
            <a:pPr eaLnBrk="1" hangingPunct="1"/>
            <a:r>
              <a:rPr lang="en-US" dirty="0" smtClean="0">
                <a:ea typeface="ＭＳ Ｐゴシック" pitchFamily="34" charset="-128"/>
              </a:rPr>
              <a:t>Welcome to the Agency’s tutorial on completing OSHA recordkeeping forms.    </a:t>
            </a:r>
          </a:p>
          <a:p>
            <a:pPr eaLnBrk="1" hangingPunct="1"/>
            <a:r>
              <a:rPr lang="en-US" dirty="0" smtClean="0">
                <a:ea typeface="ＭＳ Ｐゴシック" pitchFamily="34" charset="-128"/>
              </a:rPr>
              <a:t> </a:t>
            </a:r>
          </a:p>
          <a:p>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noFill/>
        </p:spPr>
      </p:sp>
      <p:sp>
        <p:nvSpPr>
          <p:cNvPr id="30723" name="Notes Placeholder 2"/>
          <p:cNvSpPr>
            <a:spLocks noGrp="1"/>
          </p:cNvSpPr>
          <p:nvPr>
            <p:ph type="body" idx="1"/>
            <p:custDataLst>
              <p:tags r:id="rId1"/>
            </p:custDataLst>
          </p:nvPr>
        </p:nvSpPr>
        <p:spPr>
          <a:noFill/>
          <a:ln/>
        </p:spPr>
        <p:txBody>
          <a:bodyPr/>
          <a:lstStyle/>
          <a:p>
            <a:pPr eaLnBrk="1" hangingPunct="1"/>
            <a:r>
              <a:rPr lang="en-US" smtClean="0">
                <a:ea typeface="ＭＳ Ｐゴシック" pitchFamily="34" charset="-128"/>
              </a:rPr>
              <a:t>For cases that involve one or more days away from work, you must place a checkmark in column H on the OSHA Form 300 and enter the number of calendar days the employee was away from work in column K.  Then note in column M whether the case involves an injury or an illness.</a:t>
            </a:r>
          </a:p>
          <a:p>
            <a:pPr eaLnBrk="1" hangingPunct="1"/>
            <a:r>
              <a:rPr lang="en-US" smtClean="0">
                <a:ea typeface="ＭＳ Ｐゴシック" pitchFamily="34" charset="-128"/>
              </a:rPr>
              <a:t> </a:t>
            </a:r>
          </a:p>
          <a:p>
            <a:pPr eaLnBrk="1" hangingPunct="1"/>
            <a:r>
              <a:rPr lang="en-US" smtClean="0">
                <a:ea typeface="ＭＳ Ｐゴシック" pitchFamily="34" charset="-128"/>
              </a:rPr>
              <a:t>When counting days, be sure to count the days the employee would not have been able to work regardless of whether he or she was scheduled to work.  This would include weekends and holidays.  Do not count the day of the injury.  If the day count reaches 180 calendar days, you may stop counting subsequent days and enter 180 in column K.</a:t>
            </a:r>
          </a:p>
          <a:p>
            <a:pPr eaLnBrk="1" hangingPunct="1"/>
            <a:r>
              <a:rPr lang="en-US" smtClean="0">
                <a:ea typeface="ＭＳ Ｐゴシック" pitchFamily="34" charset="-128"/>
              </a:rPr>
              <a:t> </a:t>
            </a:r>
          </a:p>
          <a:p>
            <a:pPr eaLnBrk="1" hangingPunct="1"/>
            <a:endParaRPr lang="en-US" smtClean="0">
              <a:ea typeface="ＭＳ Ｐゴシック" pitchFamily="34" charset="-128"/>
            </a:endParaRPr>
          </a:p>
        </p:txBody>
      </p:sp>
      <p:sp>
        <p:nvSpPr>
          <p:cNvPr id="30724" name="Slide Number Placeholder 3"/>
          <p:cNvSpPr>
            <a:spLocks noGrp="1"/>
          </p:cNvSpPr>
          <p:nvPr>
            <p:ph type="sldNum" sz="quarter" idx="5"/>
          </p:nvPr>
        </p:nvSpPr>
        <p:spPr>
          <a:noFill/>
        </p:spPr>
        <p:txBody>
          <a:bodyPr/>
          <a:lstStyle/>
          <a:p>
            <a:pPr defTabSz="481013"/>
            <a:fld id="{C4330626-AAA3-4ECC-908A-97B156B9F09B}" type="slidenum">
              <a:rPr lang="en-US" smtClean="0">
                <a:latin typeface="Arial" pitchFamily="34" charset="0"/>
                <a:ea typeface="ＭＳ Ｐゴシック" pitchFamily="34" charset="-128"/>
              </a:rPr>
              <a:pPr defTabSz="481013"/>
              <a:t>10</a:t>
            </a:fld>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noFill/>
        </p:spPr>
      </p:sp>
      <p:sp>
        <p:nvSpPr>
          <p:cNvPr id="31747" name="Notes Placeholder 2"/>
          <p:cNvSpPr>
            <a:spLocks noGrp="1"/>
          </p:cNvSpPr>
          <p:nvPr>
            <p:ph type="body" idx="1"/>
            <p:custDataLst>
              <p:tags r:id="rId1"/>
            </p:custDataLst>
          </p:nvPr>
        </p:nvSpPr>
        <p:spPr>
          <a:noFill/>
          <a:ln/>
        </p:spPr>
        <p:txBody>
          <a:bodyPr/>
          <a:lstStyle/>
          <a:p>
            <a:pPr eaLnBrk="1" hangingPunct="1"/>
            <a:r>
              <a:rPr lang="en-US" smtClean="0">
                <a:ea typeface="ＭＳ Ｐゴシック" pitchFamily="34" charset="-128"/>
              </a:rPr>
              <a:t>For cases that involve restricted work activity or job transfer, you must place a checkmark in column I on the OSHA Form 300 and enter the number of calendar days the employee was restricted in column L.  You count the days in the same manner as counting days away from work.  Then note in column M whether the case involves an injury or an illness.</a:t>
            </a:r>
          </a:p>
          <a:p>
            <a:pPr eaLnBrk="1" hangingPunct="1"/>
            <a:r>
              <a:rPr lang="en-US" smtClean="0">
                <a:ea typeface="ＭＳ Ｐゴシック" pitchFamily="34" charset="-128"/>
              </a:rPr>
              <a:t> </a:t>
            </a:r>
          </a:p>
          <a:p>
            <a:pPr eaLnBrk="1" hangingPunct="1"/>
            <a:r>
              <a:rPr lang="en-US" smtClean="0">
                <a:ea typeface="ＭＳ Ｐゴシック" pitchFamily="34" charset="-128"/>
              </a:rPr>
              <a:t>An employee is considered restricted if he or she is unable to work a full shift or is unable to perform all of the work activities he or she would be expected to do at least once during a week.  </a:t>
            </a:r>
          </a:p>
          <a:p>
            <a:pPr eaLnBrk="1" hangingPunct="1"/>
            <a:r>
              <a:rPr lang="en-US" smtClean="0">
                <a:ea typeface="ＭＳ Ｐゴシック" pitchFamily="34" charset="-128"/>
              </a:rPr>
              <a:t> </a:t>
            </a:r>
          </a:p>
          <a:p>
            <a:pPr eaLnBrk="1" hangingPunct="1"/>
            <a:r>
              <a:rPr lang="en-US" smtClean="0">
                <a:ea typeface="ＭＳ Ｐゴシック" pitchFamily="34" charset="-128"/>
              </a:rPr>
              <a:t>If a case involves both days away from work AND days of restricted work activity, place a checkmark in column H, leave column I blank, and enter the correct day counts in both columns K and L. (For example, if an employee had 3 days away from work and 2 of restricted work activity, place a checkmark in column H and enter a 3 in column K and a 2 in column L.)  Again, note in column M whether the case involves an injury or an illness.</a:t>
            </a:r>
          </a:p>
          <a:p>
            <a:pPr eaLnBrk="1" hangingPunct="1"/>
            <a:r>
              <a:rPr lang="en-US" smtClean="0">
                <a:ea typeface="ＭＳ Ｐゴシック" pitchFamily="34" charset="-128"/>
              </a:rPr>
              <a:t> </a:t>
            </a:r>
          </a:p>
          <a:p>
            <a:pPr eaLnBrk="1" hangingPunct="1"/>
            <a:endParaRPr lang="en-US" smtClean="0">
              <a:ea typeface="ＭＳ Ｐゴシック" pitchFamily="34" charset="-128"/>
            </a:endParaRPr>
          </a:p>
        </p:txBody>
      </p:sp>
      <p:sp>
        <p:nvSpPr>
          <p:cNvPr id="31748" name="Slide Number Placeholder 3"/>
          <p:cNvSpPr>
            <a:spLocks noGrp="1"/>
          </p:cNvSpPr>
          <p:nvPr>
            <p:ph type="sldNum" sz="quarter" idx="5"/>
          </p:nvPr>
        </p:nvSpPr>
        <p:spPr>
          <a:noFill/>
        </p:spPr>
        <p:txBody>
          <a:bodyPr/>
          <a:lstStyle/>
          <a:p>
            <a:pPr defTabSz="481013"/>
            <a:fld id="{7480AB75-FCE8-4904-8879-5EA8BA5C874C}" type="slidenum">
              <a:rPr lang="en-US" smtClean="0">
                <a:latin typeface="Arial" pitchFamily="34" charset="0"/>
                <a:ea typeface="ＭＳ Ｐゴシック" pitchFamily="34" charset="-128"/>
              </a:rPr>
              <a:pPr defTabSz="481013"/>
              <a:t>11</a:t>
            </a:fld>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noFill/>
        </p:spPr>
      </p:sp>
      <p:sp>
        <p:nvSpPr>
          <p:cNvPr id="32771" name="Notes Placeholder 2"/>
          <p:cNvSpPr>
            <a:spLocks noGrp="1"/>
          </p:cNvSpPr>
          <p:nvPr>
            <p:ph type="body" idx="1"/>
            <p:custDataLst>
              <p:tags r:id="rId1"/>
            </p:custDataLst>
          </p:nvPr>
        </p:nvSpPr>
        <p:spPr>
          <a:noFill/>
          <a:ln/>
        </p:spPr>
        <p:txBody>
          <a:bodyPr/>
          <a:lstStyle/>
          <a:p>
            <a:pPr eaLnBrk="1" hangingPunct="1"/>
            <a:r>
              <a:rPr lang="en-US" smtClean="0">
                <a:ea typeface="ＭＳ Ｐゴシック" pitchFamily="34" charset="-128"/>
              </a:rPr>
              <a:t>For cases that involve medical treatment beyond first aid, you must place a checkmark on the OSHA Form 300 in column J, which is for “other recordable cases.”  Then note in column M whether the case involves an injury or an illness.</a:t>
            </a:r>
          </a:p>
          <a:p>
            <a:pPr eaLnBrk="1" hangingPunct="1"/>
            <a:r>
              <a:rPr lang="en-US" smtClean="0">
                <a:ea typeface="ＭＳ Ｐゴシック" pitchFamily="34" charset="-128"/>
              </a:rPr>
              <a:t> </a:t>
            </a:r>
          </a:p>
          <a:p>
            <a:pPr eaLnBrk="1" hangingPunct="1"/>
            <a:r>
              <a:rPr lang="en-US" smtClean="0">
                <a:ea typeface="ＭＳ Ｐゴシック" pitchFamily="34" charset="-128"/>
              </a:rPr>
              <a:t>For OSHA recordkeeping purposes, medical treatment is any treatment for an injury or illness except diagnostic procedures, observation and counseling, and first aid.  First aid consists of 14 specific treatments listed in section 1904.7(b)(5) of the regulatory text.  It includes items such as non-prescription medication, wound coverings, and hot and cold treatment.  You can access the complete list using the Regulatory Text link on this web page or by looking in the Overview section of the Recordkeeping Forms package (also linked from the Recordkeeping page).</a:t>
            </a:r>
          </a:p>
        </p:txBody>
      </p:sp>
      <p:sp>
        <p:nvSpPr>
          <p:cNvPr id="32772" name="Slide Number Placeholder 3"/>
          <p:cNvSpPr>
            <a:spLocks noGrp="1"/>
          </p:cNvSpPr>
          <p:nvPr>
            <p:ph type="sldNum" sz="quarter" idx="5"/>
          </p:nvPr>
        </p:nvSpPr>
        <p:spPr>
          <a:noFill/>
        </p:spPr>
        <p:txBody>
          <a:bodyPr/>
          <a:lstStyle/>
          <a:p>
            <a:pPr defTabSz="481013"/>
            <a:fld id="{54E8283F-0D78-43F9-B197-BC9B214B5DB2}" type="slidenum">
              <a:rPr lang="en-US" smtClean="0">
                <a:latin typeface="Arial" pitchFamily="34" charset="0"/>
                <a:ea typeface="ＭＳ Ｐゴシック" pitchFamily="34" charset="-128"/>
              </a:rPr>
              <a:pPr defTabSz="481013"/>
              <a:t>12</a:t>
            </a:fld>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noFill/>
        </p:spPr>
      </p:sp>
      <p:sp>
        <p:nvSpPr>
          <p:cNvPr id="33795" name="Notes Placeholder 2"/>
          <p:cNvSpPr>
            <a:spLocks noGrp="1"/>
          </p:cNvSpPr>
          <p:nvPr>
            <p:ph type="body" idx="1"/>
          </p:nvPr>
        </p:nvSpPr>
        <p:spPr>
          <a:noFill/>
          <a:ln/>
        </p:spPr>
        <p:txBody>
          <a:bodyPr/>
          <a:lstStyle/>
          <a:p>
            <a:pPr eaLnBrk="1" hangingPunct="1"/>
            <a:r>
              <a:rPr lang="en-US" dirty="0" smtClean="0">
                <a:ea typeface="ＭＳ Ｐゴシック" pitchFamily="34" charset="-128"/>
              </a:rPr>
              <a:t>Work-related cases of cancer, chronic irreversible disease, fractured or cracked bones or teeth, or a punctured ear drum must be entered on the OSHA forms.  These are considered significant injuries and illnesses.</a:t>
            </a:r>
          </a:p>
          <a:p>
            <a:pPr eaLnBrk="1" hangingPunct="1"/>
            <a:r>
              <a:rPr lang="en-US" dirty="0" smtClean="0">
                <a:ea typeface="ＭＳ Ｐゴシック" pitchFamily="34" charset="-128"/>
              </a:rPr>
              <a:t> </a:t>
            </a:r>
          </a:p>
          <a:p>
            <a:pPr eaLnBrk="1" hangingPunct="1"/>
            <a:r>
              <a:rPr lang="en-US" dirty="0" smtClean="0">
                <a:ea typeface="ＭＳ Ｐゴシック" pitchFamily="34" charset="-128"/>
              </a:rPr>
              <a:t>The recordkeeping rule also contains special criteria for recording occupational hearing loss, tuberculosis, injuries from </a:t>
            </a:r>
            <a:r>
              <a:rPr lang="en-US" dirty="0" err="1" smtClean="0">
                <a:ea typeface="ＭＳ Ｐゴシック" pitchFamily="34" charset="-128"/>
              </a:rPr>
              <a:t>needlesticks</a:t>
            </a:r>
            <a:r>
              <a:rPr lang="en-US" dirty="0" smtClean="0">
                <a:ea typeface="ＭＳ Ｐゴシック" pitchFamily="34" charset="-128"/>
              </a:rPr>
              <a:t> and sharps potentially contaminated with </a:t>
            </a:r>
            <a:r>
              <a:rPr lang="en-US" dirty="0" err="1" smtClean="0">
                <a:ea typeface="ＭＳ Ｐゴシック" pitchFamily="34" charset="-128"/>
              </a:rPr>
              <a:t>bloodborne</a:t>
            </a:r>
            <a:r>
              <a:rPr lang="en-US" dirty="0" smtClean="0">
                <a:ea typeface="ＭＳ Ｐゴシック" pitchFamily="34" charset="-128"/>
              </a:rPr>
              <a:t> pathogens, and cases involving medical removal required by other OSHA standards.  For the specific requirements, refer to sections 1904.8 through 1904.11 using the links on </a:t>
            </a:r>
            <a:r>
              <a:rPr lang="en-US" smtClean="0">
                <a:ea typeface="ＭＳ Ｐゴシック" pitchFamily="34" charset="-128"/>
              </a:rPr>
              <a:t>this</a:t>
            </a:r>
            <a:r>
              <a:rPr lang="en-US" baseline="0" smtClean="0">
                <a:ea typeface="ＭＳ Ｐゴシック" pitchFamily="34" charset="-128"/>
              </a:rPr>
              <a:t> slide or</a:t>
            </a:r>
            <a:r>
              <a:rPr lang="en-US" smtClean="0">
                <a:ea typeface="ＭＳ Ｐゴシック" pitchFamily="34" charset="-128"/>
              </a:rPr>
              <a:t> </a:t>
            </a:r>
            <a:r>
              <a:rPr lang="en-US" dirty="0" smtClean="0">
                <a:ea typeface="ＭＳ Ｐゴシック" pitchFamily="34" charset="-128"/>
              </a:rPr>
              <a:t>by looking in the Overview section of the Recordkeeping Forms package (also linked from the Recordkeeping page).</a:t>
            </a:r>
          </a:p>
          <a:p>
            <a:pPr eaLnBrk="1" hangingPunct="1"/>
            <a:r>
              <a:rPr lang="en-US" dirty="0" smtClean="0">
                <a:ea typeface="ＭＳ Ｐゴシック" pitchFamily="34" charset="-128"/>
              </a:rPr>
              <a:t> </a:t>
            </a:r>
          </a:p>
          <a:p>
            <a:pPr eaLnBrk="1" hangingPunct="1">
              <a:spcBef>
                <a:spcPct val="0"/>
              </a:spcBef>
            </a:pPr>
            <a:endParaRPr lang="en-US" dirty="0" smtClean="0">
              <a:ea typeface="ＭＳ Ｐゴシック" pitchFamily="34" charset="-128"/>
            </a:endParaRPr>
          </a:p>
        </p:txBody>
      </p:sp>
      <p:sp>
        <p:nvSpPr>
          <p:cNvPr id="33796" name="Slide Number Placeholder 3"/>
          <p:cNvSpPr>
            <a:spLocks noGrp="1"/>
          </p:cNvSpPr>
          <p:nvPr>
            <p:ph type="sldNum" sz="quarter" idx="5"/>
          </p:nvPr>
        </p:nvSpPr>
        <p:spPr>
          <a:noFill/>
        </p:spPr>
        <p:txBody>
          <a:bodyPr/>
          <a:lstStyle/>
          <a:p>
            <a:pPr defTabSz="481013"/>
            <a:fld id="{E812D850-4055-49E7-929D-E5C52C5B7730}" type="slidenum">
              <a:rPr lang="en-US" smtClean="0">
                <a:latin typeface="Arial" pitchFamily="34" charset="0"/>
                <a:ea typeface="ＭＳ Ｐゴシック" pitchFamily="34" charset="-128"/>
              </a:rPr>
              <a:pPr defTabSz="481013"/>
              <a:t>13</a:t>
            </a:fld>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noFill/>
        </p:spPr>
      </p:sp>
      <p:sp>
        <p:nvSpPr>
          <p:cNvPr id="34819" name="Notes Placeholder 2"/>
          <p:cNvSpPr>
            <a:spLocks noGrp="1"/>
          </p:cNvSpPr>
          <p:nvPr>
            <p:ph type="body" idx="1"/>
          </p:nvPr>
        </p:nvSpPr>
        <p:spPr>
          <a:noFill/>
          <a:ln/>
        </p:spPr>
        <p:txBody>
          <a:bodyPr/>
          <a:lstStyle/>
          <a:p>
            <a:pPr eaLnBrk="1" hangingPunct="1"/>
            <a:r>
              <a:rPr lang="en-US" smtClean="0">
                <a:ea typeface="ＭＳ Ｐゴシック" pitchFamily="34" charset="-128"/>
              </a:rPr>
              <a:t>You must fill out an Injury and Illness Incident Report for every recordable work-related injury or illness.  Together with the Log of Work-Related Injuries and Illnesses and the accompanying Summary, these forms help the employer and OSHA develop a picture of the extent and severity of work-related incidents.  </a:t>
            </a:r>
          </a:p>
          <a:p>
            <a:pPr eaLnBrk="1" hangingPunct="1"/>
            <a:r>
              <a:rPr lang="en-US" smtClean="0">
                <a:ea typeface="ＭＳ Ｐゴシック" pitchFamily="34" charset="-128"/>
              </a:rPr>
              <a:t> </a:t>
            </a:r>
          </a:p>
          <a:p>
            <a:pPr eaLnBrk="1" hangingPunct="1"/>
            <a:r>
              <a:rPr lang="en-US" smtClean="0">
                <a:ea typeface="ＭＳ Ｐゴシック" pitchFamily="34" charset="-128"/>
              </a:rPr>
              <a:t>Within 7 calendar days after you receive information that a recordable work-related injury or illness has occurred, you must fill out this form or an equivalent.  Some state workers' compensation, insurance, or other reports may be acceptable substitutes.  To be considered an equivalent form, any substitute must contain all the information asked for on this form.</a:t>
            </a:r>
          </a:p>
          <a:p>
            <a:pPr eaLnBrk="1" hangingPunct="1"/>
            <a:r>
              <a:rPr lang="en-US" smtClean="0">
                <a:ea typeface="ＭＳ Ｐゴシック" pitchFamily="34" charset="-128"/>
              </a:rPr>
              <a:t> </a:t>
            </a:r>
          </a:p>
          <a:p>
            <a:pPr eaLnBrk="1" hangingPunct="1">
              <a:spcBef>
                <a:spcPct val="0"/>
              </a:spcBef>
            </a:pPr>
            <a:endParaRPr lang="en-US" smtClean="0">
              <a:ea typeface="ＭＳ Ｐゴシック" pitchFamily="34" charset="-128"/>
            </a:endParaRPr>
          </a:p>
        </p:txBody>
      </p:sp>
      <p:sp>
        <p:nvSpPr>
          <p:cNvPr id="34820" name="Slide Number Placeholder 3"/>
          <p:cNvSpPr>
            <a:spLocks noGrp="1"/>
          </p:cNvSpPr>
          <p:nvPr>
            <p:ph type="sldNum" sz="quarter" idx="5"/>
          </p:nvPr>
        </p:nvSpPr>
        <p:spPr>
          <a:noFill/>
        </p:spPr>
        <p:txBody>
          <a:bodyPr/>
          <a:lstStyle/>
          <a:p>
            <a:pPr defTabSz="481013"/>
            <a:fld id="{012FF4BA-F90A-4772-8B4F-E7C17D5DB60D}" type="slidenum">
              <a:rPr lang="en-US" smtClean="0">
                <a:latin typeface="Arial" pitchFamily="34" charset="0"/>
                <a:ea typeface="ＭＳ Ｐゴシック" pitchFamily="34" charset="-128"/>
              </a:rPr>
              <a:pPr defTabSz="481013"/>
              <a:t>14</a:t>
            </a:fld>
            <a:endParaRPr 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noFill/>
        </p:spPr>
      </p:sp>
      <p:sp>
        <p:nvSpPr>
          <p:cNvPr id="35843"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All establishments covered by Part 1904 must complete the Summary of Work-Related Injuries and Illnesses, even if no injuries or illnesses occurred during the year.  Remember to review the Log to verify that the entries are complete and accurate before completing this summary.  Using the Form 300, count the individual entries you made for each category.  Then, write the totals on the left side of the Form 300A, making sure you've added the entries from every page of the Log.  If you had no cases, write in a zero.</a:t>
            </a:r>
          </a:p>
          <a:p>
            <a:pPr eaLnBrk="1" hangingPunct="1">
              <a:spcBef>
                <a:spcPct val="0"/>
              </a:spcBef>
            </a:pPr>
            <a:endParaRPr lang="en-US" smtClean="0">
              <a:ea typeface="ＭＳ Ｐゴシック" pitchFamily="34" charset="-128"/>
            </a:endParaRPr>
          </a:p>
        </p:txBody>
      </p:sp>
      <p:sp>
        <p:nvSpPr>
          <p:cNvPr id="35844" name="Slide Number Placeholder 3"/>
          <p:cNvSpPr>
            <a:spLocks noGrp="1"/>
          </p:cNvSpPr>
          <p:nvPr>
            <p:ph type="sldNum" sz="quarter" idx="5"/>
          </p:nvPr>
        </p:nvSpPr>
        <p:spPr>
          <a:noFill/>
        </p:spPr>
        <p:txBody>
          <a:bodyPr/>
          <a:lstStyle/>
          <a:p>
            <a:pPr defTabSz="481013"/>
            <a:fld id="{52CF4F64-6080-442E-BAAF-AD58304BD614}" type="slidenum">
              <a:rPr lang="en-US" smtClean="0">
                <a:latin typeface="Arial" pitchFamily="34" charset="0"/>
                <a:ea typeface="ＭＳ Ｐゴシック" pitchFamily="34" charset="-128"/>
              </a:rPr>
              <a:pPr defTabSz="481013"/>
              <a:t>15</a:t>
            </a:fld>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noFill/>
        </p:spPr>
      </p:sp>
      <p:sp>
        <p:nvSpPr>
          <p:cNvPr id="36867" name="Notes Placeholder 2"/>
          <p:cNvSpPr>
            <a:spLocks noGrp="1"/>
          </p:cNvSpPr>
          <p:nvPr>
            <p:ph type="body" idx="1"/>
            <p:custDataLst>
              <p:tags r:id="rId1"/>
            </p:custDataLst>
          </p:nvPr>
        </p:nvSpPr>
        <p:spPr>
          <a:noFill/>
          <a:ln/>
        </p:spPr>
        <p:txBody>
          <a:bodyPr/>
          <a:lstStyle/>
          <a:p>
            <a:pPr eaLnBrk="1" hangingPunct="1"/>
            <a:r>
              <a:rPr lang="en-US" smtClean="0">
                <a:ea typeface="ＭＳ Ｐゴシック" pitchFamily="34" charset="-128"/>
              </a:rPr>
              <a:t>On the right side of the Form 300A, fill in the establishment information.</a:t>
            </a:r>
          </a:p>
          <a:p>
            <a:pPr eaLnBrk="1" hangingPunct="1"/>
            <a:r>
              <a:rPr lang="en-US" smtClean="0">
                <a:ea typeface="ＭＳ Ｐゴシック" pitchFamily="34" charset="-128"/>
              </a:rPr>
              <a:t> </a:t>
            </a:r>
          </a:p>
          <a:p>
            <a:pPr eaLnBrk="1" hangingPunct="1"/>
            <a:r>
              <a:rPr lang="en-US" smtClean="0">
                <a:ea typeface="ＭＳ Ｐゴシック" pitchFamily="34" charset="-128"/>
              </a:rPr>
              <a:t>Also in this section of the form, a company official must certify that the entries on the summary are true, accurate, and complete.  The certifying official must be the owner of the company, an officer of the corporation, the highest ranking company official at the establishment, or that person’s supervisor. </a:t>
            </a:r>
          </a:p>
          <a:p>
            <a:pPr eaLnBrk="1" hangingPunct="1"/>
            <a:r>
              <a:rPr lang="en-US" smtClean="0">
                <a:ea typeface="ＭＳ Ｐゴシック" pitchFamily="34" charset="-128"/>
              </a:rPr>
              <a:t> </a:t>
            </a:r>
          </a:p>
          <a:p>
            <a:pPr eaLnBrk="1" hangingPunct="1"/>
            <a:r>
              <a:rPr lang="en-US" smtClean="0">
                <a:ea typeface="ＭＳ Ｐゴシック" pitchFamily="34" charset="-128"/>
              </a:rPr>
              <a:t>You must post a copy of the annual summary in each establishment in a conspicuous place or places where notices to employees are customarily posted. You must post it no later than February 1 of the year following the year covered by the records and keep the posting in place for three months until April 30. </a:t>
            </a:r>
          </a:p>
        </p:txBody>
      </p:sp>
      <p:sp>
        <p:nvSpPr>
          <p:cNvPr id="36868" name="Slide Number Placeholder 3"/>
          <p:cNvSpPr>
            <a:spLocks noGrp="1"/>
          </p:cNvSpPr>
          <p:nvPr>
            <p:ph type="sldNum" sz="quarter" idx="5"/>
          </p:nvPr>
        </p:nvSpPr>
        <p:spPr>
          <a:noFill/>
        </p:spPr>
        <p:txBody>
          <a:bodyPr/>
          <a:lstStyle/>
          <a:p>
            <a:pPr defTabSz="481013"/>
            <a:fld id="{5478B025-02F9-452B-811B-4859A37E78B4}" type="slidenum">
              <a:rPr lang="en-US" smtClean="0">
                <a:latin typeface="Arial" pitchFamily="34" charset="0"/>
                <a:ea typeface="ＭＳ Ｐゴシック" pitchFamily="34" charset="-128"/>
              </a:rPr>
              <a:pPr defTabSz="481013"/>
              <a:t>16</a:t>
            </a:fld>
            <a:endParaRPr 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noFill/>
        </p:spPr>
      </p:sp>
      <p:sp>
        <p:nvSpPr>
          <p:cNvPr id="37891" name="Notes Placeholder 2"/>
          <p:cNvSpPr>
            <a:spLocks noGrp="1"/>
          </p:cNvSpPr>
          <p:nvPr>
            <p:ph type="body" idx="1"/>
            <p:custDataLst>
              <p:tags r:id="rId1"/>
            </p:custDataLst>
          </p:nvPr>
        </p:nvSpPr>
        <p:spPr>
          <a:noFill/>
          <a:ln/>
        </p:spPr>
        <p:txBody>
          <a:bodyPr/>
          <a:lstStyle/>
          <a:p>
            <a:pPr eaLnBrk="1" hangingPunct="1"/>
            <a:r>
              <a:rPr lang="en-US" dirty="0" smtClean="0">
                <a:ea typeface="ＭＳ Ｐゴシック" pitchFamily="34" charset="-128"/>
              </a:rPr>
              <a:t>You must keep these forms on file for 5 years following the year to which they pertain.  You must also update the Form 300 with any changes that may occur to the recorded cases during that period.  Do not send completed copies of the forms to OSHA.  You must make the forms available to employees, former employees, their representatives, and to OSHA officials upon request.  (Note, however, that both the Log 300 and Form 301 incident reports will include information relating to employee health and thus can only be used in a manner that protects confidentiality to the extent possible while promoting occupational safety and health.)  For details concerning the access provisions, refer to sections 1904.35 and 1904.40 using the link on this page.</a:t>
            </a:r>
          </a:p>
          <a:p>
            <a:pPr eaLnBrk="1" hangingPunct="1"/>
            <a:endParaRPr lang="en-US" dirty="0" smtClean="0">
              <a:ea typeface="ＭＳ Ｐゴシック" pitchFamily="34" charset="-128"/>
            </a:endParaRPr>
          </a:p>
        </p:txBody>
      </p:sp>
      <p:sp>
        <p:nvSpPr>
          <p:cNvPr id="37892" name="Slide Number Placeholder 3"/>
          <p:cNvSpPr>
            <a:spLocks noGrp="1"/>
          </p:cNvSpPr>
          <p:nvPr>
            <p:ph type="sldNum" sz="quarter" idx="5"/>
          </p:nvPr>
        </p:nvSpPr>
        <p:spPr>
          <a:noFill/>
        </p:spPr>
        <p:txBody>
          <a:bodyPr/>
          <a:lstStyle/>
          <a:p>
            <a:pPr defTabSz="481013"/>
            <a:fld id="{229842A1-C6E8-4611-A10C-322AE8EB1F46}" type="slidenum">
              <a:rPr lang="en-US" smtClean="0">
                <a:latin typeface="Arial" pitchFamily="34" charset="0"/>
                <a:ea typeface="ＭＳ Ｐゴシック" pitchFamily="34" charset="-128"/>
              </a:rPr>
              <a:pPr defTabSz="481013"/>
              <a:t>17</a:t>
            </a:fld>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noFill/>
        </p:spPr>
      </p:sp>
      <p:sp>
        <p:nvSpPr>
          <p:cNvPr id="38915" name="Notes Placeholder 2"/>
          <p:cNvSpPr>
            <a:spLocks noGrp="1"/>
          </p:cNvSpPr>
          <p:nvPr>
            <p:ph type="body" idx="1"/>
            <p:custDataLst>
              <p:tags r:id="rId1"/>
            </p:custDataLst>
          </p:nvPr>
        </p:nvSpPr>
        <p:spPr>
          <a:noFill/>
          <a:ln/>
        </p:spPr>
        <p:txBody>
          <a:bodyPr/>
          <a:lstStyle/>
          <a:p>
            <a:pPr eaLnBrk="1" hangingPunct="1"/>
            <a:r>
              <a:rPr lang="en-US" dirty="0" smtClean="0">
                <a:ea typeface="ＭＳ Ｐゴシック" pitchFamily="34" charset="-128"/>
              </a:rPr>
              <a:t>In conclusion, this presentation reviewed OSHA’s injury and illness recordkeeping requirements at a very high level.  The Recordkeeping page, however, includes links to reference documents that address the specific requirements of the recordkeeping rule and answer many reoccurring questions, as well as a link to the recordkeeping forms package itself.  To learn the details of what you need to do to be in compliance with the recordkeeping rule, you may want to take some time to familiarize yourself with the Regulatory Text and FAQs posted here.  The Letters of Interpretation and the Recordkeeping Handbook are also useful reference documents linked from the Recordkeeping page.</a:t>
            </a:r>
          </a:p>
          <a:p>
            <a:pPr eaLnBrk="1" hangingPunct="1"/>
            <a:r>
              <a:rPr lang="en-US" dirty="0" smtClean="0">
                <a:ea typeface="ＭＳ Ｐゴシック" pitchFamily="34" charset="-128"/>
              </a:rPr>
              <a:t> </a:t>
            </a:r>
          </a:p>
          <a:p>
            <a:pPr eaLnBrk="1" hangingPunct="1"/>
            <a:r>
              <a:rPr lang="en-US" dirty="0" smtClean="0">
                <a:ea typeface="ＭＳ Ｐゴシック" pitchFamily="34" charset="-128"/>
              </a:rPr>
              <a:t>If you have specific questions that you cannot find direct guidance for in these documents, you may want to try the Recordkeeping Q&amp;A Search application. Also, feel free to call your local OSHA office or submit your question using OSHA’s e-correspondence web page.  You can get a list of OSHA offices and can access OSHA’s Electronic Mail Form using the Contact Us link at the bottom of the Recordkeeping page. </a:t>
            </a:r>
          </a:p>
          <a:p>
            <a:pPr eaLnBrk="1" hangingPunct="1"/>
            <a:r>
              <a:rPr lang="en-US" dirty="0" smtClean="0">
                <a:ea typeface="ＭＳ Ｐゴシック" pitchFamily="34" charset="-128"/>
              </a:rPr>
              <a:t> </a:t>
            </a:r>
          </a:p>
          <a:p>
            <a:pPr eaLnBrk="1" hangingPunct="1"/>
            <a:r>
              <a:rPr lang="en-US" dirty="0" smtClean="0">
                <a:ea typeface="ＭＳ Ｐゴシック" pitchFamily="34" charset="-128"/>
              </a:rPr>
              <a:t>Thanks for helping to make the nation’s workplaces safer.</a:t>
            </a:r>
          </a:p>
        </p:txBody>
      </p:sp>
      <p:sp>
        <p:nvSpPr>
          <p:cNvPr id="38916" name="Slide Number Placeholder 3"/>
          <p:cNvSpPr>
            <a:spLocks noGrp="1"/>
          </p:cNvSpPr>
          <p:nvPr>
            <p:ph type="sldNum" sz="quarter" idx="5"/>
          </p:nvPr>
        </p:nvSpPr>
        <p:spPr>
          <a:noFill/>
        </p:spPr>
        <p:txBody>
          <a:bodyPr/>
          <a:lstStyle/>
          <a:p>
            <a:pPr defTabSz="481013"/>
            <a:fld id="{A8E16FAD-CB80-4B40-A855-0A2BA62B65A2}" type="slidenum">
              <a:rPr lang="en-US" smtClean="0">
                <a:latin typeface="Arial" pitchFamily="34" charset="0"/>
                <a:ea typeface="ＭＳ Ｐゴシック" pitchFamily="34" charset="-128"/>
              </a:rPr>
              <a:pPr defTabSz="481013"/>
              <a:t>18</a:t>
            </a:fld>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noFill/>
        </p:spPr>
      </p:sp>
      <p:sp>
        <p:nvSpPr>
          <p:cNvPr id="22531" name="Notes Placeholder 2"/>
          <p:cNvSpPr>
            <a:spLocks noGrp="1"/>
          </p:cNvSpPr>
          <p:nvPr>
            <p:ph type="body" idx="1"/>
            <p:custDataLst>
              <p:tags r:id="rId1"/>
            </p:custDataLst>
          </p:nvPr>
        </p:nvSpPr>
        <p:spPr>
          <a:noFill/>
          <a:ln/>
        </p:spPr>
        <p:txBody>
          <a:bodyPr/>
          <a:lstStyle/>
          <a:p>
            <a:pPr eaLnBrk="1" hangingPunct="1"/>
            <a:r>
              <a:rPr lang="en-US" sz="1000" dirty="0" smtClean="0">
                <a:ea typeface="ＭＳ Ｐゴシック" pitchFamily="34" charset="-128"/>
              </a:rPr>
              <a:t>This brief presentation reviews OSHA recordkeeping requirements at a high level, with an emphasis on how to fill out the forms provided in OSHA’s Recordkeeping Forms package. The tutorial covers what types of operations come under the recordkeeping rule and thus are required to complete the forms, what types of injury and illness incidents must be recorded, and what information is to be included in each of the three OSHA forms respectively.    </a:t>
            </a:r>
          </a:p>
          <a:p>
            <a:pPr eaLnBrk="1" hangingPunct="1"/>
            <a:endParaRPr lang="en-US" sz="1000" dirty="0" smtClean="0">
              <a:ea typeface="ＭＳ Ｐゴシック" pitchFamily="34" charset="-128"/>
            </a:endParaRPr>
          </a:p>
        </p:txBody>
      </p:sp>
      <p:sp>
        <p:nvSpPr>
          <p:cNvPr id="22532" name="Slide Number Placeholder 3"/>
          <p:cNvSpPr>
            <a:spLocks noGrp="1"/>
          </p:cNvSpPr>
          <p:nvPr>
            <p:ph type="sldNum" sz="quarter" idx="5"/>
          </p:nvPr>
        </p:nvSpPr>
        <p:spPr>
          <a:noFill/>
        </p:spPr>
        <p:txBody>
          <a:bodyPr/>
          <a:lstStyle/>
          <a:p>
            <a:pPr defTabSz="481013"/>
            <a:fld id="{A0D342D4-A4C5-4204-A227-744D8055A4B6}" type="slidenum">
              <a:rPr lang="en-US" smtClean="0">
                <a:latin typeface="Arial" pitchFamily="34" charset="0"/>
                <a:ea typeface="ＭＳ Ｐゴシック" pitchFamily="34" charset="-128"/>
              </a:rPr>
              <a:pPr defTabSz="481013"/>
              <a:t>2</a:t>
            </a:fld>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noFill/>
        </p:spPr>
      </p:sp>
      <p:sp>
        <p:nvSpPr>
          <p:cNvPr id="23555" name="Notes Placeholder 2"/>
          <p:cNvSpPr>
            <a:spLocks noGrp="1"/>
          </p:cNvSpPr>
          <p:nvPr>
            <p:ph type="body" idx="1"/>
            <p:custDataLst>
              <p:tags r:id="rId1"/>
            </p:custDataLst>
          </p:nvPr>
        </p:nvSpPr>
        <p:spPr>
          <a:noFill/>
          <a:ln/>
        </p:spPr>
        <p:txBody>
          <a:bodyPr/>
          <a:lstStyle/>
          <a:p>
            <a:pPr eaLnBrk="1" hangingPunct="1">
              <a:spcBef>
                <a:spcPct val="0"/>
              </a:spcBef>
            </a:pPr>
            <a:r>
              <a:rPr lang="en-US" dirty="0" smtClean="0">
                <a:ea typeface="ＭＳ Ｐゴシック" pitchFamily="34" charset="-128"/>
              </a:rPr>
              <a:t>Many but not all employers must complete the OSHA injury and illness recordkeeping forms on an ongoing basis.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Employers with 10 or fewer employees throughout the previous calendar year do not need to complete these forms.  Said another way, if there are more than 10 employees </a:t>
            </a:r>
            <a:r>
              <a:rPr lang="en-US" i="1" dirty="0" smtClean="0">
                <a:ea typeface="ＭＳ Ｐゴシック" pitchFamily="34" charset="-128"/>
              </a:rPr>
              <a:t>at any time</a:t>
            </a:r>
            <a:r>
              <a:rPr lang="en-US" dirty="0" smtClean="0">
                <a:ea typeface="ＭＳ Ｐゴシック" pitchFamily="34" charset="-128"/>
              </a:rPr>
              <a:t> during that calendar year, the employer may come under the requirement. When counting employees, you must include full-time, part-time, temporary, and seasonal workers.  This exemption is based on the employment of the entire company rather than the establishment.  For example, if a company has two establishments, one with 5 employees and one with 7 employees, the company must fill out the forms for each establishment because the company employment is greater than 10.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In addition to the small employer exemption, there is an exemption for establishments classified in certain industries.  For example, the forms do not need to be completed for restaurants, banks, and medical offices.  A complete list of exempt industries can be found on this</a:t>
            </a:r>
            <a:r>
              <a:rPr lang="en-US" baseline="0" dirty="0" smtClean="0">
                <a:ea typeface="ＭＳ Ｐゴシック" pitchFamily="34" charset="-128"/>
              </a:rPr>
              <a:t> slide </a:t>
            </a:r>
            <a:r>
              <a:rPr lang="en-US" dirty="0" smtClean="0">
                <a:ea typeface="ＭＳ Ｐゴシック" pitchFamily="34" charset="-128"/>
              </a:rPr>
              <a:t>by using the Partially Exempt Industries link.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Establishments normally exempt from keeping the OSHA forms must complete the forms if they are informed in writing to do so by the Bureau of Labor Statistics or OSHA. Also, exempt establishments must report to OSHA within 8 hours any work-related fatality.  Work-related amputations, in-patient hospitalizations, and the loss of an eye must be reported to OSHA within 24 hours of learning of the incident.  These events can be reported by phone to the local OSHA Area Office or by using the OSHA 800 number (1-800-321-6742) or by using the reporting application on OSHA’s public website.</a:t>
            </a:r>
          </a:p>
        </p:txBody>
      </p:sp>
      <p:sp>
        <p:nvSpPr>
          <p:cNvPr id="23556" name="Slide Number Placeholder 3"/>
          <p:cNvSpPr>
            <a:spLocks noGrp="1"/>
          </p:cNvSpPr>
          <p:nvPr>
            <p:ph type="sldNum" sz="quarter" idx="5"/>
          </p:nvPr>
        </p:nvSpPr>
        <p:spPr>
          <a:noFill/>
        </p:spPr>
        <p:txBody>
          <a:bodyPr/>
          <a:lstStyle/>
          <a:p>
            <a:pPr defTabSz="481013"/>
            <a:fld id="{FDCCA677-F0E5-4222-A838-2B08713AACBA}" type="slidenum">
              <a:rPr lang="en-US" smtClean="0">
                <a:latin typeface="Arial" pitchFamily="34" charset="0"/>
                <a:ea typeface="ＭＳ Ｐゴシック" pitchFamily="34" charset="-128"/>
              </a:rPr>
              <a:pPr defTabSz="481013"/>
              <a:t>3</a:t>
            </a:fld>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noFill/>
        </p:spPr>
      </p:sp>
      <p:sp>
        <p:nvSpPr>
          <p:cNvPr id="24579" name="Notes Placeholder 2"/>
          <p:cNvSpPr>
            <a:spLocks noGrp="1"/>
          </p:cNvSpPr>
          <p:nvPr>
            <p:ph type="body" idx="1"/>
            <p:custDataLst>
              <p:tags r:id="rId1"/>
            </p:custDataLst>
          </p:nvPr>
        </p:nvSpPr>
        <p:spPr>
          <a:noFill/>
          <a:ln/>
        </p:spPr>
        <p:txBody>
          <a:bodyPr/>
          <a:lstStyle/>
          <a:p>
            <a:pPr eaLnBrk="1" hangingPunct="1">
              <a:spcBef>
                <a:spcPct val="0"/>
              </a:spcBef>
            </a:pPr>
            <a:r>
              <a:rPr lang="en-US" smtClean="0">
                <a:ea typeface="ＭＳ Ｐゴシック" pitchFamily="34" charset="-128"/>
              </a:rPr>
              <a:t>There are three forms you--the employer--must complete.  OSHA forms 300 and 301 are maintained on an ongoing basis.  Recordable injuries and illnesses must be entered on these forms as they occur throughout the year.  The OSHA Form 300A is completed after the end of the year, summarizing the number of recordable cases that occurred.   Employers may use equivalent forms in place of these forms as long as the equivalent forms contain all of the same data elements and are as easy to read as the OSHA forms.</a:t>
            </a:r>
          </a:p>
          <a:p>
            <a:pPr eaLnBrk="1" hangingPunct="1">
              <a:spcBef>
                <a:spcPct val="0"/>
              </a:spcBef>
            </a:pPr>
            <a:endParaRPr lang="en-US" smtClean="0">
              <a:ea typeface="ＭＳ Ｐゴシック" pitchFamily="34" charset="-128"/>
            </a:endParaRPr>
          </a:p>
        </p:txBody>
      </p:sp>
      <p:sp>
        <p:nvSpPr>
          <p:cNvPr id="24580" name="Slide Number Placeholder 3"/>
          <p:cNvSpPr>
            <a:spLocks noGrp="1"/>
          </p:cNvSpPr>
          <p:nvPr>
            <p:ph type="sldNum" sz="quarter" idx="5"/>
          </p:nvPr>
        </p:nvSpPr>
        <p:spPr>
          <a:noFill/>
        </p:spPr>
        <p:txBody>
          <a:bodyPr/>
          <a:lstStyle/>
          <a:p>
            <a:pPr defTabSz="481013"/>
            <a:fld id="{07D78775-12B7-4566-B1E7-FEC9B5C9A540}" type="slidenum">
              <a:rPr lang="en-US" smtClean="0">
                <a:latin typeface="Arial" pitchFamily="34" charset="0"/>
                <a:ea typeface="ＭＳ Ｐゴシック" pitchFamily="34" charset="-128"/>
              </a:rPr>
              <a:pPr defTabSz="481013"/>
              <a:t>4</a:t>
            </a:fld>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noFill/>
        </p:spPr>
      </p:sp>
      <p:sp>
        <p:nvSpPr>
          <p:cNvPr id="25603" name="Notes Placeholder 2"/>
          <p:cNvSpPr>
            <a:spLocks noGrp="1"/>
          </p:cNvSpPr>
          <p:nvPr>
            <p:ph type="body" idx="1"/>
          </p:nvPr>
        </p:nvSpPr>
        <p:spPr>
          <a:noFill/>
          <a:ln/>
        </p:spPr>
        <p:txBody>
          <a:bodyPr/>
          <a:lstStyle/>
          <a:p>
            <a:pPr>
              <a:spcBef>
                <a:spcPct val="0"/>
              </a:spcBef>
            </a:pPr>
            <a:r>
              <a:rPr lang="en-US" smtClean="0">
                <a:ea typeface="ＭＳ Ｐゴシック" pitchFamily="34" charset="-128"/>
              </a:rPr>
              <a:t>Any work-related injury or illness that meets certain severity criteria must be entered on the forms within 7 calendar days of learning about its occurrence.  We’ll talk about each of these bullet items on the next few slides.</a:t>
            </a:r>
          </a:p>
          <a:p>
            <a:pPr eaLnBrk="1" hangingPunct="1">
              <a:spcBef>
                <a:spcPct val="0"/>
              </a:spcBef>
            </a:pPr>
            <a:endParaRPr lang="en-US" smtClean="0">
              <a:ea typeface="ＭＳ Ｐゴシック" pitchFamily="34" charset="-128"/>
            </a:endParaRPr>
          </a:p>
        </p:txBody>
      </p:sp>
      <p:sp>
        <p:nvSpPr>
          <p:cNvPr id="25604" name="Slide Number Placeholder 3"/>
          <p:cNvSpPr>
            <a:spLocks noGrp="1"/>
          </p:cNvSpPr>
          <p:nvPr>
            <p:ph type="sldNum" sz="quarter" idx="5"/>
          </p:nvPr>
        </p:nvSpPr>
        <p:spPr>
          <a:noFill/>
        </p:spPr>
        <p:txBody>
          <a:bodyPr/>
          <a:lstStyle/>
          <a:p>
            <a:pPr defTabSz="481013"/>
            <a:fld id="{1120CC75-600C-4AA4-A4DA-0C1641448CFF}" type="slidenum">
              <a:rPr lang="en-US" smtClean="0">
                <a:latin typeface="Arial" pitchFamily="34" charset="0"/>
                <a:ea typeface="ＭＳ Ｐゴシック" pitchFamily="34" charset="-128"/>
              </a:rPr>
              <a:pPr defTabSz="481013"/>
              <a:t>5</a:t>
            </a:fld>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noFill/>
        </p:spPr>
      </p:sp>
      <p:sp>
        <p:nvSpPr>
          <p:cNvPr id="26627" name="Notes Placeholder 2"/>
          <p:cNvSpPr>
            <a:spLocks noGrp="1"/>
          </p:cNvSpPr>
          <p:nvPr>
            <p:ph type="body" idx="1"/>
          </p:nvPr>
        </p:nvSpPr>
        <p:spPr>
          <a:noFill/>
          <a:ln/>
        </p:spPr>
        <p:txBody>
          <a:bodyPr/>
          <a:lstStyle/>
          <a:p>
            <a:pPr eaLnBrk="1" hangingPunct="1">
              <a:spcBef>
                <a:spcPct val="0"/>
              </a:spcBef>
            </a:pPr>
            <a:r>
              <a:rPr lang="en-US" smtClean="0">
                <a:ea typeface="ＭＳ Ｐゴシック" pitchFamily="34" charset="-128"/>
              </a:rPr>
              <a:t>OSHA defines an injury or illness as an abnormal condition or disorder. Injuries and illnesses include cases such as cuts, fractures, sprains, skin diseases, or respiratory conditions.  For OSHA recordkeeping purposes, an injury or illness can also consist of only subjective symptoms such as aches or pain.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Exposures that do not result in signs or symptoms are not considered injuries or illnesses and should therefore not be recorded on the OSHA forms.  For example, if an employee is exposed to chlorine and does not exhibit any signs or symptoms due to the exposure, the case would not be recorded on the Log, even if it involved prophylactic—that is, preventative--medical treatment.</a:t>
            </a:r>
          </a:p>
        </p:txBody>
      </p:sp>
      <p:sp>
        <p:nvSpPr>
          <p:cNvPr id="26628" name="Slide Number Placeholder 3"/>
          <p:cNvSpPr>
            <a:spLocks noGrp="1"/>
          </p:cNvSpPr>
          <p:nvPr>
            <p:ph type="sldNum" sz="quarter" idx="5"/>
          </p:nvPr>
        </p:nvSpPr>
        <p:spPr>
          <a:noFill/>
        </p:spPr>
        <p:txBody>
          <a:bodyPr/>
          <a:lstStyle/>
          <a:p>
            <a:pPr defTabSz="481013"/>
            <a:fld id="{D5756601-B4A9-4B86-94D3-A3F3FF9AF902}" type="slidenum">
              <a:rPr lang="en-US" smtClean="0">
                <a:latin typeface="Arial" pitchFamily="34" charset="0"/>
                <a:ea typeface="ＭＳ Ｐゴシック" pitchFamily="34" charset="-128"/>
              </a:rPr>
              <a:pPr defTabSz="481013"/>
              <a:t>6</a:t>
            </a:fld>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noFill/>
        </p:spPr>
      </p:sp>
      <p:sp>
        <p:nvSpPr>
          <p:cNvPr id="27651" name="Notes Placeholder 2"/>
          <p:cNvSpPr>
            <a:spLocks noGrp="1"/>
          </p:cNvSpPr>
          <p:nvPr>
            <p:ph type="body" idx="1"/>
            <p:custDataLst>
              <p:tags r:id="rId1"/>
            </p:custDataLst>
          </p:nvPr>
        </p:nvSpPr>
        <p:spPr>
          <a:noFill/>
          <a:ln/>
        </p:spPr>
        <p:txBody>
          <a:bodyPr/>
          <a:lstStyle/>
          <a:p>
            <a:pPr>
              <a:spcBef>
                <a:spcPct val="0"/>
              </a:spcBef>
            </a:pPr>
            <a:r>
              <a:rPr lang="en-US" dirty="0" smtClean="0">
                <a:ea typeface="ＭＳ Ｐゴシック" pitchFamily="34" charset="-128"/>
              </a:rPr>
              <a:t>Cases that are caused, contributed to, or significantly aggravated by events or exposures in the work environment are considered work related for OSHA recordkeeping purposes.  Work-relatedness is presumed for injuries and illnesses occurring in the workplace or in locations where the employee is located as a condition of employment. It’s important to remember that if work makes any contribution to the injury or illness, it is considered work-related for OSHA recordkeeping purposes. </a:t>
            </a:r>
          </a:p>
          <a:p>
            <a:pPr eaLnBrk="1" hangingPunct="1">
              <a:spcBef>
                <a:spcPct val="0"/>
              </a:spcBef>
            </a:pP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There are certain activities that occur in the work environment that OSHA does not consider work related. For example, injuries resulting directly from eating, drinking, or preparing ones own food at the workplace are not considered work related.  For a complete list of these activities, refer to section 1904.5(b)(2) using the link found on</a:t>
            </a:r>
            <a:r>
              <a:rPr lang="en-US" baseline="0" dirty="0" smtClean="0">
                <a:ea typeface="ＭＳ Ｐゴシック" pitchFamily="34" charset="-128"/>
              </a:rPr>
              <a:t> this slide</a:t>
            </a:r>
            <a:r>
              <a:rPr lang="en-US" dirty="0" smtClean="0">
                <a:ea typeface="ＭＳ Ｐゴシック" pitchFamily="34" charset="-128"/>
              </a:rPr>
              <a:t>.</a:t>
            </a:r>
          </a:p>
        </p:txBody>
      </p:sp>
      <p:sp>
        <p:nvSpPr>
          <p:cNvPr id="27652" name="Slide Number Placeholder 3"/>
          <p:cNvSpPr>
            <a:spLocks noGrp="1"/>
          </p:cNvSpPr>
          <p:nvPr>
            <p:ph type="sldNum" sz="quarter" idx="5"/>
          </p:nvPr>
        </p:nvSpPr>
        <p:spPr>
          <a:noFill/>
        </p:spPr>
        <p:txBody>
          <a:bodyPr/>
          <a:lstStyle/>
          <a:p>
            <a:pPr defTabSz="481013"/>
            <a:fld id="{92279C43-5552-421B-84FD-1C04BE095724}" type="slidenum">
              <a:rPr lang="en-US" smtClean="0">
                <a:latin typeface="Arial" pitchFamily="34" charset="0"/>
                <a:ea typeface="ＭＳ Ｐゴシック" pitchFamily="34" charset="-128"/>
              </a:rPr>
              <a:pPr defTabSz="481013"/>
              <a:t>7</a:t>
            </a:fld>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noFill/>
        </p:spPr>
      </p:sp>
      <p:sp>
        <p:nvSpPr>
          <p:cNvPr id="28675" name="Notes Placeholder 2"/>
          <p:cNvSpPr>
            <a:spLocks noGrp="1"/>
          </p:cNvSpPr>
          <p:nvPr>
            <p:ph type="body" idx="1"/>
            <p:custDataLst>
              <p:tags r:id="rId1"/>
            </p:custDataLst>
          </p:nvPr>
        </p:nvSpPr>
        <p:spPr>
          <a:noFill/>
          <a:ln/>
        </p:spPr>
        <p:txBody>
          <a:bodyPr/>
          <a:lstStyle/>
          <a:p>
            <a:pPr eaLnBrk="1" hangingPunct="1">
              <a:spcBef>
                <a:spcPct val="0"/>
              </a:spcBef>
            </a:pPr>
            <a:r>
              <a:rPr lang="en-US" smtClean="0">
                <a:ea typeface="ＭＳ Ｐゴシック" pitchFamily="34" charset="-128"/>
              </a:rPr>
              <a:t>Work-related injuries and illnesses that result in death, loss of consciousness, days away from work, restricted work activity, transfer to another job, or medical treatment beyond first aid must be recorded on the OSHA forms.  We’ll talk about these criteria on the next few slides.</a:t>
            </a:r>
          </a:p>
        </p:txBody>
      </p:sp>
      <p:sp>
        <p:nvSpPr>
          <p:cNvPr id="28676" name="Slide Number Placeholder 3"/>
          <p:cNvSpPr>
            <a:spLocks noGrp="1"/>
          </p:cNvSpPr>
          <p:nvPr>
            <p:ph type="sldNum" sz="quarter" idx="5"/>
          </p:nvPr>
        </p:nvSpPr>
        <p:spPr>
          <a:noFill/>
        </p:spPr>
        <p:txBody>
          <a:bodyPr/>
          <a:lstStyle/>
          <a:p>
            <a:pPr defTabSz="481013"/>
            <a:fld id="{D9D203AA-8127-44E3-9C65-0852EE1EEC0E}" type="slidenum">
              <a:rPr lang="en-US" smtClean="0">
                <a:latin typeface="Arial" pitchFamily="34" charset="0"/>
                <a:ea typeface="ＭＳ Ｐゴシック" pitchFamily="34" charset="-128"/>
              </a:rPr>
              <a:pPr defTabSz="481013"/>
              <a:t>8</a:t>
            </a:fld>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noFill/>
        </p:spPr>
      </p:sp>
      <p:sp>
        <p:nvSpPr>
          <p:cNvPr id="29699" name="Notes Placeholder 2"/>
          <p:cNvSpPr>
            <a:spLocks noGrp="1"/>
          </p:cNvSpPr>
          <p:nvPr>
            <p:ph type="body" idx="1"/>
            <p:custDataLst>
              <p:tags r:id="rId1"/>
            </p:custDataLst>
          </p:nvPr>
        </p:nvSpPr>
        <p:spPr>
          <a:noFill/>
          <a:ln/>
        </p:spPr>
        <p:txBody>
          <a:bodyPr/>
          <a:lstStyle/>
          <a:p>
            <a:pPr eaLnBrk="1" hangingPunct="1"/>
            <a:r>
              <a:rPr lang="en-US" dirty="0" smtClean="0">
                <a:ea typeface="ＭＳ Ｐゴシック" pitchFamily="34" charset="-128"/>
              </a:rPr>
              <a:t>For cases involving a fatality, enter a checkmark in column G on the OSHA Form 300. Note in column M whether the case involved an injury or an illness.  </a:t>
            </a:r>
          </a:p>
          <a:p>
            <a:pPr eaLnBrk="1" hangingPunct="1"/>
            <a:r>
              <a:rPr lang="en-US" dirty="0" smtClean="0">
                <a:ea typeface="ＭＳ Ｐゴシック" pitchFamily="34" charset="-128"/>
              </a:rPr>
              <a:t> </a:t>
            </a:r>
          </a:p>
          <a:p>
            <a:pPr eaLnBrk="1" hangingPunct="1"/>
            <a:r>
              <a:rPr lang="en-US" dirty="0" smtClean="0">
                <a:ea typeface="ＭＳ Ｐゴシック" pitchFamily="34" charset="-128"/>
              </a:rPr>
              <a:t>Also remember that you must report the fatality to OSHA within 8 hours of learning of its occurrence. The event can be reported by phone to the local OSHA Area Office or by using the OSHA 800 number (1-800-321-6742) or by using the reporting application on OSHA’s public website.</a:t>
            </a:r>
          </a:p>
        </p:txBody>
      </p:sp>
      <p:sp>
        <p:nvSpPr>
          <p:cNvPr id="29700" name="Slide Number Placeholder 3"/>
          <p:cNvSpPr>
            <a:spLocks noGrp="1"/>
          </p:cNvSpPr>
          <p:nvPr>
            <p:ph type="sldNum" sz="quarter" idx="5"/>
          </p:nvPr>
        </p:nvSpPr>
        <p:spPr>
          <a:noFill/>
        </p:spPr>
        <p:txBody>
          <a:bodyPr/>
          <a:lstStyle/>
          <a:p>
            <a:pPr defTabSz="481013"/>
            <a:fld id="{6031C49C-85EE-48A7-BCE1-EF2E825BC2C3}" type="slidenum">
              <a:rPr lang="en-US" smtClean="0">
                <a:latin typeface="Arial" pitchFamily="34" charset="0"/>
                <a:ea typeface="ＭＳ Ｐゴシック" pitchFamily="34" charset="-128"/>
              </a:rPr>
              <a:pPr defTabSz="481013"/>
              <a:t>9</a:t>
            </a:fld>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FF0D6E-4C0D-4669-B114-058ED561A3FE}" type="datetime1">
              <a:rPr lang="en-US"/>
              <a:pPr>
                <a:defRPr/>
              </a:pPr>
              <a:t>9/8/2014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B59ADC-D13F-4F5F-8DB2-E048CA1B61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04B572-DFEB-4981-8AA2-FB5E6C856AA7}" type="datetime1">
              <a:rPr lang="en-US"/>
              <a:pPr>
                <a:defRPr/>
              </a:pPr>
              <a:t>9/8/2014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657F54-698F-4B6B-B808-AC9582CFE0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6D2373-96C2-4E39-BA3F-EA40A00EA384}" type="datetime1">
              <a:rPr lang="en-US"/>
              <a:pPr>
                <a:defRPr/>
              </a:pPr>
              <a:t>9/8/2014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3EEE54-538E-47A6-9507-0D09C7453D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B405A1-0676-4D0C-9351-560FF8176A4E}" type="datetime1">
              <a:rPr lang="en-US"/>
              <a:pPr>
                <a:defRPr/>
              </a:pPr>
              <a:t>9/8/2014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8D9E20-3DEF-4713-960F-65E6AADBFA7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310663-FD0B-4AD0-BC6D-1BD30DBEA17B}" type="datetime1">
              <a:rPr lang="en-US"/>
              <a:pPr>
                <a:defRPr/>
              </a:pPr>
              <a:t>9/8/2014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583FF-72E4-4E1B-B9AB-5E426CAAE6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987D58-E505-45C4-9D25-1450CFD73866}" type="datetime1">
              <a:rPr lang="en-US"/>
              <a:pPr>
                <a:defRPr/>
              </a:pPr>
              <a:t>9/8/2014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B54F61-40AE-4199-A5AD-63271CDB2F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33E902-8616-4E87-AD01-A2FDD8A92846}" type="datetime1">
              <a:rPr lang="en-US"/>
              <a:pPr>
                <a:defRPr/>
              </a:pPr>
              <a:t>9/8/2014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9C40944-B40B-44DF-A2B1-501786A693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11A271-8F18-4F6D-9852-1A00859544B3}" type="datetime1">
              <a:rPr lang="en-US"/>
              <a:pPr>
                <a:defRPr/>
              </a:pPr>
              <a:t>9/8/2014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6FD6F2-8D4C-40FE-9010-297005EC39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2940B1-D003-4791-B81C-C29685690E38}" type="datetime1">
              <a:rPr lang="en-US"/>
              <a:pPr>
                <a:defRPr/>
              </a:pPr>
              <a:t>9/8/2014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8DAF9-9C73-46DC-931B-B4978AE680C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71BF6B-2C78-4CC7-A8A8-F8D0072EB261}" type="datetime1">
              <a:rPr lang="en-US"/>
              <a:pPr>
                <a:defRPr/>
              </a:pPr>
              <a:t>9/8/2014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53EF7-A54F-4079-9B64-6F6209E7E6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6020CA-75D7-4176-961F-3DA48FF144B8}" type="datetime1">
              <a:rPr lang="en-US"/>
              <a:pPr>
                <a:defRPr/>
              </a:pPr>
              <a:t>9/8/2014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A27436-300E-4F15-AB59-3BA30DDB3B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05" charset="-128"/>
              </a:defRPr>
            </a:lvl1pPr>
          </a:lstStyle>
          <a:p>
            <a:pPr>
              <a:defRPr/>
            </a:pPr>
            <a:fld id="{E498A719-8529-4F6F-B1DA-BAEA51B11C5C}" type="datetime1">
              <a:rPr lang="en-US"/>
              <a:pPr>
                <a:defRPr/>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105" charset="-128"/>
              </a:defRPr>
            </a:lvl1pPr>
          </a:lstStyle>
          <a:p>
            <a:pPr>
              <a:defRPr/>
            </a:pPr>
            <a:fld id="{1C7BB3A4-1CB2-4906-BCDE-231BA65611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2pPr>
      <a:lvl3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3pPr>
      <a:lvl4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4pPr>
      <a:lvl5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2.xml"/><Relationship Id="rId12"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4.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5.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48.xml"/><Relationship Id="rId7" Type="http://schemas.openxmlformats.org/officeDocument/2006/relationships/image" Target="../media/image1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9.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s://www.osha.gov/recordkeeping/tutorial/first-aid-list.pdf" TargetMode="External"/><Relationship Id="rId3" Type="http://schemas.openxmlformats.org/officeDocument/2006/relationships/tags" Target="../tags/tag53.xml"/><Relationship Id="rId7" Type="http://schemas.openxmlformats.org/officeDocument/2006/relationships/image" Target="../media/image14.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7.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osha.gov/recordkeeping/tutorial/tuberculosis.pdf" TargetMode="External"/><Relationship Id="rId3" Type="http://schemas.openxmlformats.org/officeDocument/2006/relationships/tags" Target="../tags/tag57.xml"/><Relationship Id="rId7" Type="http://schemas.openxmlformats.org/officeDocument/2006/relationships/image" Target="../media/image18.png"/><Relationship Id="rId12" Type="http://schemas.openxmlformats.org/officeDocument/2006/relationships/hyperlink" Target="https://www.osha.gov/recordkeeping/tutorial/hearing-loss.pdf" TargetMode="Externa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3.xml"/><Relationship Id="rId11" Type="http://schemas.openxmlformats.org/officeDocument/2006/relationships/hyperlink" Target="https://www.osha.gov/recordkeeping/tutorial/medical-removal.pdf" TargetMode="External"/><Relationship Id="rId5" Type="http://schemas.openxmlformats.org/officeDocument/2006/relationships/slideLayout" Target="../slideLayouts/slideLayout2.xml"/><Relationship Id="rId10" Type="http://schemas.openxmlformats.org/officeDocument/2006/relationships/hyperlink" Target="https://www.osha.gov/recordkeeping/tutorial/needles-sharps.pdf" TargetMode="External"/><Relationship Id="rId4" Type="http://schemas.openxmlformats.org/officeDocument/2006/relationships/tags" Target="../tags/tag58.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9.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64.xml"/><Relationship Id="rId7" Type="http://schemas.openxmlformats.org/officeDocument/2006/relationships/image" Target="../media/image20.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5.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21.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2.xml"/><Relationship Id="rId7" Type="http://schemas.openxmlformats.org/officeDocument/2006/relationships/image" Target="../media/image22.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7.xml"/><Relationship Id="rId11" Type="http://schemas.openxmlformats.org/officeDocument/2006/relationships/hyperlink" Target="https://www.osha.gov/recordkeeping/tutorial/govt-rep-access.pdf" TargetMode="External"/><Relationship Id="rId5" Type="http://schemas.openxmlformats.org/officeDocument/2006/relationships/slideLayout" Target="../slideLayouts/slideLayout2.xml"/><Relationship Id="rId10" Type="http://schemas.openxmlformats.org/officeDocument/2006/relationships/hyperlink" Target="https://www.osha.gov/recordkeeping/tutorial/involvement-of-employee.pdf" TargetMode="External"/><Relationship Id="rId4" Type="http://schemas.openxmlformats.org/officeDocument/2006/relationships/tags" Target="../tags/tag73.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6.png"/><Relationship Id="rId18" Type="http://schemas.openxmlformats.org/officeDocument/2006/relationships/hyperlink" Target="https://www.osha.gov/html/RAmap.html" TargetMode="Externa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25.png"/><Relationship Id="rId17" Type="http://schemas.openxmlformats.org/officeDocument/2006/relationships/hyperlink" Target="https://www.osha.gov/recordkeeping/faq_search/index.html" TargetMode="External"/><Relationship Id="rId2" Type="http://schemas.openxmlformats.org/officeDocument/2006/relationships/tags" Target="../tags/tag76.xml"/><Relationship Id="rId16" Type="http://schemas.openxmlformats.org/officeDocument/2006/relationships/hyperlink" Target="https://www.osha.gov/recordkeeping" TargetMode="Externa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24.jpeg"/><Relationship Id="rId5" Type="http://schemas.openxmlformats.org/officeDocument/2006/relationships/tags" Target="../tags/tag79.xml"/><Relationship Id="rId15" Type="http://schemas.openxmlformats.org/officeDocument/2006/relationships/image" Target="../media/image6.png"/><Relationship Id="rId10" Type="http://schemas.openxmlformats.org/officeDocument/2006/relationships/image" Target="../media/image23.png"/><Relationship Id="rId19" Type="http://schemas.openxmlformats.org/officeDocument/2006/relationships/hyperlink" Target="https://www.osha.gov/html/Feed_Back.html" TargetMode="External"/><Relationship Id="rId4" Type="http://schemas.openxmlformats.org/officeDocument/2006/relationships/tags" Target="../tags/tag78.xml"/><Relationship Id="rId9" Type="http://schemas.openxmlformats.org/officeDocument/2006/relationships/notesSlide" Target="../notesSlides/notesSlide18.xml"/><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osha.gov/recordkeeping/tutorial/partially-exempt-industries-table.pdf" TargetMode="External"/><Relationship Id="rId3" Type="http://schemas.openxmlformats.org/officeDocument/2006/relationships/tags" Target="../tags/tag14.xml"/><Relationship Id="rId7" Type="http://schemas.openxmlformats.org/officeDocument/2006/relationships/image" Target="../media/image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xml"/><Relationship Id="rId5" Type="http://schemas.openxmlformats.org/officeDocument/2006/relationships/slideLayout" Target="../slideLayouts/slideLayout2.xml"/><Relationship Id="rId10" Type="http://schemas.openxmlformats.org/officeDocument/2006/relationships/image" Target="../media/image4.png"/><Relationship Id="rId4" Type="http://schemas.openxmlformats.org/officeDocument/2006/relationships/tags" Target="../tags/tag15.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3.xml"/><Relationship Id="rId7" Type="http://schemas.openxmlformats.org/officeDocument/2006/relationships/image" Target="../media/image9.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4.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6.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0.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0.xml"/><Relationship Id="rId7" Type="http://schemas.openxmlformats.org/officeDocument/2006/relationships/image" Target="../media/image11.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7.xml"/><Relationship Id="rId5" Type="http://schemas.openxmlformats.org/officeDocument/2006/relationships/slideLayout" Target="../slideLayouts/slideLayout2.xml"/><Relationship Id="rId10" Type="http://schemas.openxmlformats.org/officeDocument/2006/relationships/hyperlink" Target="https://www.osha.gov/recordkeeping/tutorial/activites-not-work-related.pdf" TargetMode="External"/><Relationship Id="rId4" Type="http://schemas.openxmlformats.org/officeDocument/2006/relationships/tags" Target="../tags/tag31.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9.xml"/><Relationship Id="rId7" Type="http://schemas.openxmlformats.org/officeDocument/2006/relationships/image" Target="../media/image13.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0.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top.png"/>
          <p:cNvPicPr>
            <a:picLocks noChangeAspect="1"/>
          </p:cNvPicPr>
          <p:nvPr>
            <p:custDataLst>
              <p:tags r:id="rId2"/>
            </p:custDataLst>
          </p:nvPr>
        </p:nvPicPr>
        <p:blipFill>
          <a:blip r:embed="rId9"/>
          <a:srcRect/>
          <a:stretch>
            <a:fillRect/>
          </a:stretch>
        </p:blipFill>
        <p:spPr bwMode="auto">
          <a:xfrm>
            <a:off x="0" y="0"/>
            <a:ext cx="9144000" cy="2743200"/>
          </a:xfrm>
          <a:prstGeom prst="rect">
            <a:avLst/>
          </a:prstGeom>
          <a:noFill/>
          <a:ln w="9525">
            <a:noFill/>
            <a:miter lim="800000"/>
            <a:headEnd/>
            <a:tailEnd/>
          </a:ln>
        </p:spPr>
      </p:pic>
      <p:sp>
        <p:nvSpPr>
          <p:cNvPr id="9" name="Title 4" descr="brief tutorial on completing the OSHA recordkeeping forms"/>
          <p:cNvSpPr txBox="1">
            <a:spLocks/>
          </p:cNvSpPr>
          <p:nvPr>
            <p:custDataLst>
              <p:tags r:id="rId3"/>
            </p:custDataLst>
          </p:nvPr>
        </p:nvSpPr>
        <p:spPr bwMode="auto">
          <a:xfrm>
            <a:off x="520700" y="1845578"/>
            <a:ext cx="8229600" cy="1435100"/>
          </a:xfrm>
          <a:prstGeom prst="rect">
            <a:avLst/>
          </a:prstGeom>
          <a:noFill/>
          <a:ln w="9525">
            <a:noFill/>
            <a:miter lim="800000"/>
            <a:headEnd/>
            <a:tailEnd/>
          </a:ln>
        </p:spPr>
        <p:txBody>
          <a:bodyPr anchor="ctr">
            <a:normAutofit/>
          </a:bodyPr>
          <a:lstStyle/>
          <a:p>
            <a:pPr algn="ctr" fontAlgn="auto">
              <a:spcAft>
                <a:spcPts val="600"/>
              </a:spcAft>
              <a:defRPr/>
            </a:pPr>
            <a:r>
              <a:rPr lang="en-US" sz="4400" dirty="0">
                <a:solidFill>
                  <a:schemeClr val="tx1">
                    <a:lumMod val="75000"/>
                    <a:lumOff val="25000"/>
                  </a:schemeClr>
                </a:solidFill>
                <a:effectLst>
                  <a:reflection stA="34000" endPos="43000" dir="5400000" sy="-100000" algn="bl" rotWithShape="0"/>
                </a:effectLst>
                <a:latin typeface="Impact"/>
                <a:ea typeface="+mj-ea"/>
                <a:cs typeface="Impact"/>
              </a:rPr>
              <a:t>Brief Tutorial on Completing </a:t>
            </a:r>
            <a:br>
              <a:rPr lang="en-US" sz="4400" dirty="0">
                <a:solidFill>
                  <a:schemeClr val="tx1">
                    <a:lumMod val="75000"/>
                    <a:lumOff val="25000"/>
                  </a:schemeClr>
                </a:solidFill>
                <a:effectLst>
                  <a:reflection stA="34000" endPos="43000" dir="5400000" sy="-100000" algn="bl" rotWithShape="0"/>
                </a:effectLst>
                <a:latin typeface="Impact"/>
                <a:ea typeface="+mj-ea"/>
                <a:cs typeface="Impact"/>
              </a:rPr>
            </a:br>
            <a:r>
              <a:rPr lang="en-US" sz="4400" dirty="0">
                <a:solidFill>
                  <a:schemeClr val="tx1">
                    <a:lumMod val="75000"/>
                    <a:lumOff val="25000"/>
                  </a:schemeClr>
                </a:solidFill>
                <a:effectLst>
                  <a:reflection stA="34000" endPos="43000" dir="5400000" sy="-100000" algn="bl" rotWithShape="0"/>
                </a:effectLst>
                <a:latin typeface="Impact"/>
                <a:ea typeface="+mj-ea"/>
                <a:cs typeface="Impact"/>
              </a:rPr>
              <a:t>the OSHA Recordkeeping Forms</a:t>
            </a:r>
          </a:p>
        </p:txBody>
      </p:sp>
      <p:pic>
        <p:nvPicPr>
          <p:cNvPr id="2052" name="Picture 10" descr="osha-occup.png"/>
          <p:cNvPicPr>
            <a:picLocks noChangeAspect="1"/>
          </p:cNvPicPr>
          <p:nvPr>
            <p:custDataLst>
              <p:tags r:id="rId4"/>
            </p:custDataLst>
          </p:nvPr>
        </p:nvPicPr>
        <p:blipFill>
          <a:blip r:embed="rId10"/>
          <a:srcRect/>
          <a:stretch>
            <a:fillRect/>
          </a:stretch>
        </p:blipFill>
        <p:spPr bwMode="auto">
          <a:xfrm>
            <a:off x="3022600" y="3328988"/>
            <a:ext cx="3263900" cy="3275012"/>
          </a:xfrm>
          <a:prstGeom prst="rect">
            <a:avLst/>
          </a:prstGeom>
          <a:noFill/>
          <a:ln w="9525">
            <a:noFill/>
            <a:miter lim="800000"/>
            <a:headEnd/>
            <a:tailEnd/>
          </a:ln>
        </p:spPr>
      </p:pic>
      <p:sp>
        <p:nvSpPr>
          <p:cNvPr id="13" name="Oval 12"/>
          <p:cNvSpPr>
            <a:spLocks noChangeArrowheads="1"/>
          </p:cNvSpPr>
          <p:nvPr/>
        </p:nvSpPr>
        <p:spPr bwMode="auto">
          <a:xfrm>
            <a:off x="7759700" y="533400"/>
            <a:ext cx="1193800" cy="1193800"/>
          </a:xfrm>
          <a:prstGeom prst="ellipse">
            <a:avLst/>
          </a:prstGeom>
          <a:solidFill>
            <a:srgbClr val="790000"/>
          </a:solidFill>
          <a:ln w="3175">
            <a:solidFill>
              <a:schemeClr val="tx1"/>
            </a:solidFill>
            <a:round/>
            <a:headEnd/>
            <a:tailEnd/>
          </a:ln>
        </p:spPr>
        <p:txBody>
          <a:bodyPr anchor="ctr"/>
          <a:lstStyle/>
          <a:p>
            <a:pPr algn="r" fontAlgn="auto">
              <a:spcBef>
                <a:spcPts val="0"/>
              </a:spcBef>
              <a:spcAft>
                <a:spcPts val="0"/>
              </a:spcAft>
              <a:defRPr/>
            </a:pPr>
            <a:endParaRPr lang="en-US" dirty="0">
              <a:solidFill>
                <a:schemeClr val="lt1"/>
              </a:solidFill>
              <a:latin typeface="+mn-lt"/>
              <a:ea typeface="+mn-ea"/>
            </a:endParaRPr>
          </a:p>
        </p:txBody>
      </p:sp>
      <p:sp>
        <p:nvSpPr>
          <p:cNvPr id="14" name="Oval 13"/>
          <p:cNvSpPr>
            <a:spLocks noChangeArrowheads="1"/>
          </p:cNvSpPr>
          <p:nvPr/>
        </p:nvSpPr>
        <p:spPr bwMode="auto">
          <a:xfrm>
            <a:off x="6375400" y="38100"/>
            <a:ext cx="1195388" cy="1195388"/>
          </a:xfrm>
          <a:prstGeom prst="ellipse">
            <a:avLst/>
          </a:prstGeom>
          <a:solidFill>
            <a:srgbClr val="790000"/>
          </a:solidFill>
          <a:ln w="3175">
            <a:solidFill>
              <a:schemeClr val="tx1"/>
            </a:solidFill>
            <a:round/>
            <a:headEnd/>
            <a:tailEnd/>
          </a:ln>
        </p:spPr>
        <p:txBody>
          <a:bodyPr anchor="ctr"/>
          <a:lstStyle/>
          <a:p>
            <a:pPr algn="r" fontAlgn="auto">
              <a:spcBef>
                <a:spcPts val="0"/>
              </a:spcBef>
              <a:spcAft>
                <a:spcPts val="0"/>
              </a:spcAft>
              <a:defRPr/>
            </a:pPr>
            <a:endParaRPr lang="en-US" dirty="0">
              <a:solidFill>
                <a:schemeClr val="lt1"/>
              </a:solidFill>
              <a:latin typeface="+mn-lt"/>
              <a:ea typeface="+mn-ea"/>
            </a:endParaRPr>
          </a:p>
        </p:txBody>
      </p:sp>
      <p:pic>
        <p:nvPicPr>
          <p:cNvPr id="2055" name="Picture 13" descr="bubble.png"/>
          <p:cNvPicPr>
            <a:picLocks noChangeAspect="1"/>
          </p:cNvPicPr>
          <p:nvPr>
            <p:custDataLst>
              <p:tags r:id="rId5"/>
            </p:custDataLst>
          </p:nvPr>
        </p:nvPicPr>
        <p:blipFill>
          <a:blip r:embed="rId11"/>
          <a:srcRect/>
          <a:stretch>
            <a:fillRect/>
          </a:stretch>
        </p:blipFill>
        <p:spPr bwMode="auto">
          <a:xfrm rot="281298">
            <a:off x="8331200" y="584200"/>
            <a:ext cx="669925" cy="1168400"/>
          </a:xfrm>
          <a:prstGeom prst="rect">
            <a:avLst/>
          </a:prstGeom>
          <a:noFill/>
          <a:ln w="9525">
            <a:noFill/>
            <a:miter lim="800000"/>
            <a:headEnd/>
            <a:tailEnd/>
          </a:ln>
        </p:spPr>
      </p:pic>
      <p:sp>
        <p:nvSpPr>
          <p:cNvPr id="2056" name="TextBox 10"/>
          <p:cNvSpPr txBox="1">
            <a:spLocks noChangeArrowheads="1"/>
          </p:cNvSpPr>
          <p:nvPr/>
        </p:nvSpPr>
        <p:spPr bwMode="auto">
          <a:xfrm>
            <a:off x="7781925" y="595313"/>
            <a:ext cx="830263" cy="822325"/>
          </a:xfrm>
          <a:prstGeom prst="rect">
            <a:avLst/>
          </a:prstGeom>
          <a:noFill/>
          <a:ln w="9525">
            <a:noFill/>
            <a:miter lim="800000"/>
            <a:headEnd/>
            <a:tailEnd/>
          </a:ln>
        </p:spPr>
        <p:txBody>
          <a:bodyPr wrap="none">
            <a:spAutoFit/>
          </a:bodyPr>
          <a:lstStyle/>
          <a:p>
            <a:r>
              <a:rPr lang="en-US" sz="1000" b="1" i="1">
                <a:solidFill>
                  <a:schemeClr val="bg1"/>
                </a:solidFill>
                <a:latin typeface="Calibri" pitchFamily="34" charset="0"/>
              </a:rPr>
              <a:t>    </a:t>
            </a:r>
            <a:r>
              <a:rPr lang="en-US" sz="1200" b="1" i="1">
                <a:solidFill>
                  <a:schemeClr val="bg1"/>
                </a:solidFill>
                <a:latin typeface="Calibri" pitchFamily="34" charset="0"/>
              </a:rPr>
              <a:t>“It’s</a:t>
            </a:r>
          </a:p>
          <a:p>
            <a:r>
              <a:rPr lang="en-US" sz="1200" b="1" i="1">
                <a:solidFill>
                  <a:schemeClr val="bg1"/>
                </a:solidFill>
                <a:latin typeface="Calibri" pitchFamily="34" charset="0"/>
              </a:rPr>
              <a:t>important</a:t>
            </a:r>
          </a:p>
          <a:p>
            <a:r>
              <a:rPr lang="en-US" sz="1200" b="1" i="1">
                <a:solidFill>
                  <a:schemeClr val="bg1"/>
                </a:solidFill>
                <a:latin typeface="Calibri" pitchFamily="34" charset="0"/>
              </a:rPr>
              <a:t>and</a:t>
            </a:r>
          </a:p>
          <a:p>
            <a:r>
              <a:rPr lang="en-US" sz="1200" b="1" i="1">
                <a:solidFill>
                  <a:schemeClr val="bg1"/>
                </a:solidFill>
                <a:latin typeface="Calibri" pitchFamily="34" charset="0"/>
              </a:rPr>
              <a:t>required.”</a:t>
            </a:r>
          </a:p>
        </p:txBody>
      </p:sp>
      <p:pic>
        <p:nvPicPr>
          <p:cNvPr id="2057" name="Picture 12" descr="bubble.png"/>
          <p:cNvPicPr>
            <a:picLocks noChangeAspect="1"/>
          </p:cNvPicPr>
          <p:nvPr>
            <p:custDataLst>
              <p:tags r:id="rId6"/>
            </p:custDataLst>
          </p:nvPr>
        </p:nvPicPr>
        <p:blipFill>
          <a:blip r:embed="rId12"/>
          <a:srcRect/>
          <a:stretch>
            <a:fillRect/>
          </a:stretch>
        </p:blipFill>
        <p:spPr bwMode="auto">
          <a:xfrm rot="-154326">
            <a:off x="6338888" y="130175"/>
            <a:ext cx="795337" cy="1128713"/>
          </a:xfrm>
          <a:prstGeom prst="rect">
            <a:avLst/>
          </a:prstGeom>
          <a:noFill/>
          <a:ln w="9525">
            <a:noFill/>
            <a:miter lim="800000"/>
            <a:headEnd/>
            <a:tailEnd/>
          </a:ln>
        </p:spPr>
      </p:pic>
      <p:sp>
        <p:nvSpPr>
          <p:cNvPr id="2058" name="PPTShape_0"/>
          <p:cNvSpPr txBox="1">
            <a:spLocks noChangeArrowheads="1"/>
          </p:cNvSpPr>
          <p:nvPr/>
        </p:nvSpPr>
        <p:spPr bwMode="auto">
          <a:xfrm>
            <a:off x="6650038" y="39688"/>
            <a:ext cx="979487" cy="639762"/>
          </a:xfrm>
          <a:prstGeom prst="rect">
            <a:avLst/>
          </a:prstGeom>
          <a:noFill/>
          <a:ln w="9525">
            <a:noFill/>
            <a:miter lim="800000"/>
            <a:headEnd/>
            <a:tailEnd/>
          </a:ln>
        </p:spPr>
        <p:txBody>
          <a:bodyPr wrap="none">
            <a:spAutoFit/>
          </a:bodyPr>
          <a:lstStyle/>
          <a:p>
            <a:r>
              <a:rPr lang="en-US" sz="1000" b="1" i="1">
                <a:solidFill>
                  <a:schemeClr val="bg1"/>
                </a:solidFill>
                <a:latin typeface="Calibri" pitchFamily="34" charset="0"/>
              </a:rPr>
              <a:t>      </a:t>
            </a:r>
            <a:r>
              <a:rPr lang="en-US" sz="1200" b="1" i="1">
                <a:solidFill>
                  <a:schemeClr val="bg1"/>
                </a:solidFill>
                <a:latin typeface="Calibri" pitchFamily="34" charset="0"/>
              </a:rPr>
              <a:t>“It’s</a:t>
            </a:r>
          </a:p>
          <a:p>
            <a:r>
              <a:rPr lang="en-US" sz="1200" b="1" i="1">
                <a:solidFill>
                  <a:schemeClr val="bg1"/>
                </a:solidFill>
                <a:latin typeface="Calibri" pitchFamily="34" charset="0"/>
              </a:rPr>
              <a:t>    easy and</a:t>
            </a:r>
          </a:p>
          <a:p>
            <a:r>
              <a:rPr lang="en-US" sz="1200" b="1" i="1">
                <a:solidFill>
                  <a:schemeClr val="bg1"/>
                </a:solidFill>
                <a:latin typeface="Calibri" pitchFamily="34" charset="0"/>
              </a:rPr>
              <a:t>  beneficial.”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r>
              <a:rPr lang="en-US" sz="3200" b="1" smtClean="0">
                <a:solidFill>
                  <a:srgbClr val="153471"/>
                </a:solidFill>
                <a:latin typeface="Arial Narrow Bold" pitchFamily="-105" charset="0"/>
                <a:ea typeface="ＭＳ Ｐゴシック" pitchFamily="34" charset="-128"/>
              </a:rPr>
              <a:t>OSHA Form 300: Recording a Case with Days Away From Work</a:t>
            </a:r>
          </a:p>
        </p:txBody>
      </p:sp>
      <p:pic>
        <p:nvPicPr>
          <p:cNvPr id="11267" name="Picture 5" descr="OSHA form 300"/>
          <p:cNvPicPr>
            <a:picLocks noChangeAspect="1" noChangeArrowheads="1"/>
          </p:cNvPicPr>
          <p:nvPr>
            <p:custDataLst>
              <p:tags r:id="rId2"/>
            </p:custDataLst>
          </p:nvPr>
        </p:nvPicPr>
        <p:blipFill>
          <a:blip r:embed="rId6"/>
          <a:srcRect/>
          <a:stretch>
            <a:fillRect/>
          </a:stretch>
        </p:blipFill>
        <p:spPr bwMode="auto">
          <a:xfrm>
            <a:off x="485775" y="1771650"/>
            <a:ext cx="8081963" cy="3457575"/>
          </a:xfrm>
          <a:prstGeom prst="rect">
            <a:avLst/>
          </a:prstGeom>
          <a:noFill/>
          <a:ln w="9525">
            <a:solidFill>
              <a:schemeClr val="tx1"/>
            </a:solidFill>
            <a:miter lim="800000"/>
            <a:headEnd/>
            <a:tailEnd/>
          </a:ln>
        </p:spPr>
      </p:pic>
      <p:sp>
        <p:nvSpPr>
          <p:cNvPr id="11268" name="TextBox 5"/>
          <p:cNvSpPr txBox="1">
            <a:spLocks noChangeArrowheads="1"/>
          </p:cNvSpPr>
          <p:nvPr/>
        </p:nvSpPr>
        <p:spPr bwMode="auto">
          <a:xfrm>
            <a:off x="134938" y="6373813"/>
            <a:ext cx="314325" cy="369887"/>
          </a:xfrm>
          <a:prstGeom prst="rect">
            <a:avLst/>
          </a:prstGeom>
          <a:noFill/>
          <a:ln w="9525">
            <a:noFill/>
            <a:miter lim="800000"/>
            <a:headEnd/>
            <a:tailEnd/>
          </a:ln>
        </p:spPr>
        <p:txBody>
          <a:bodyPr wrap="none">
            <a:spAutoFit/>
          </a:bodyPr>
          <a:lstStyle/>
          <a:p>
            <a:r>
              <a:rPr lang="en-US">
                <a:solidFill>
                  <a:schemeClr val="bg1"/>
                </a:solidFill>
              </a:rPr>
              <a:t>9</a:t>
            </a:r>
          </a:p>
        </p:txBody>
      </p:sp>
      <p:pic>
        <p:nvPicPr>
          <p:cNvPr id="11269" name="PPTShape_0" descr="bottom2.png"/>
          <p:cNvPicPr>
            <a:picLocks noChangeAspect="1"/>
          </p:cNvPicPr>
          <p:nvPr>
            <p:custDataLst>
              <p:tags r:id="rId3"/>
            </p:custDataLst>
          </p:nvPr>
        </p:nvPicPr>
        <p:blipFill>
          <a:blip r:embed="rId7"/>
          <a:srcRect/>
          <a:stretch>
            <a:fillRect/>
          </a:stretch>
        </p:blipFill>
        <p:spPr bwMode="auto">
          <a:xfrm>
            <a:off x="0" y="5386388"/>
            <a:ext cx="9144000" cy="1471612"/>
          </a:xfrm>
          <a:prstGeom prst="rect">
            <a:avLst/>
          </a:prstGeom>
          <a:noFill/>
          <a:ln w="9525">
            <a:noFill/>
            <a:miter lim="800000"/>
            <a:headEnd/>
            <a:tailEnd/>
          </a:ln>
        </p:spPr>
      </p:pic>
      <p:sp>
        <p:nvSpPr>
          <p:cNvPr id="11270" name="TextBox 6"/>
          <p:cNvSpPr txBox="1">
            <a:spLocks noChangeArrowheads="1"/>
          </p:cNvSpPr>
          <p:nvPr/>
        </p:nvSpPr>
        <p:spPr bwMode="auto">
          <a:xfrm>
            <a:off x="8623300" y="6443663"/>
            <a:ext cx="409575" cy="336550"/>
          </a:xfrm>
          <a:prstGeom prst="rect">
            <a:avLst/>
          </a:prstGeom>
          <a:noFill/>
          <a:ln w="9525">
            <a:noFill/>
            <a:miter lim="800000"/>
            <a:headEnd/>
            <a:tailEnd/>
          </a:ln>
        </p:spPr>
        <p:txBody>
          <a:bodyPr wrap="none">
            <a:spAutoFit/>
          </a:bodyPr>
          <a:lstStyle/>
          <a:p>
            <a:r>
              <a:rPr lang="en-US" sz="1600">
                <a:solidFill>
                  <a:schemeClr val="bg1"/>
                </a:solidFill>
              </a:rPr>
              <a:t>10</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sz="3200" b="1" smtClean="0">
                <a:solidFill>
                  <a:srgbClr val="153471"/>
                </a:solidFill>
                <a:latin typeface="Arial Narrow Bold" pitchFamily="-105" charset="0"/>
                <a:ea typeface="ＭＳ Ｐゴシック" pitchFamily="34" charset="-128"/>
              </a:rPr>
              <a:t>OSHA Form 300: Recording a Case with Restricted Work Activity or Job Transfer</a:t>
            </a:r>
          </a:p>
        </p:txBody>
      </p:sp>
      <p:pic>
        <p:nvPicPr>
          <p:cNvPr id="12291" name="Picture 5" descr="OSHA form 300"/>
          <p:cNvPicPr>
            <a:picLocks noChangeAspect="1" noChangeArrowheads="1"/>
          </p:cNvPicPr>
          <p:nvPr>
            <p:custDataLst>
              <p:tags r:id="rId2"/>
            </p:custDataLst>
          </p:nvPr>
        </p:nvPicPr>
        <p:blipFill>
          <a:blip r:embed="rId7"/>
          <a:srcRect/>
          <a:stretch>
            <a:fillRect/>
          </a:stretch>
        </p:blipFill>
        <p:spPr bwMode="auto">
          <a:xfrm>
            <a:off x="647700" y="1609725"/>
            <a:ext cx="7867650" cy="3824288"/>
          </a:xfrm>
          <a:prstGeom prst="rect">
            <a:avLst/>
          </a:prstGeom>
          <a:noFill/>
          <a:ln w="9525">
            <a:solidFill>
              <a:schemeClr val="tx1"/>
            </a:solidFill>
            <a:miter lim="800000"/>
            <a:headEnd/>
            <a:tailEnd/>
          </a:ln>
        </p:spPr>
      </p:pic>
      <p:sp>
        <p:nvSpPr>
          <p:cNvPr id="12292" name="TextBox 5"/>
          <p:cNvSpPr txBox="1">
            <a:spLocks noChangeArrowheads="1"/>
          </p:cNvSpPr>
          <p:nvPr/>
        </p:nvSpPr>
        <p:spPr bwMode="auto">
          <a:xfrm>
            <a:off x="134938" y="6373813"/>
            <a:ext cx="441325" cy="369887"/>
          </a:xfrm>
          <a:prstGeom prst="rect">
            <a:avLst/>
          </a:prstGeom>
          <a:noFill/>
          <a:ln w="9525">
            <a:noFill/>
            <a:miter lim="800000"/>
            <a:headEnd/>
            <a:tailEnd/>
          </a:ln>
        </p:spPr>
        <p:txBody>
          <a:bodyPr wrap="none">
            <a:spAutoFit/>
          </a:bodyPr>
          <a:lstStyle/>
          <a:p>
            <a:r>
              <a:rPr lang="en-US">
                <a:solidFill>
                  <a:schemeClr val="bg1"/>
                </a:solidFill>
              </a:rPr>
              <a:t>10</a:t>
            </a:r>
          </a:p>
        </p:txBody>
      </p:sp>
      <p:pic>
        <p:nvPicPr>
          <p:cNvPr id="12293" name="PPTShape_0" descr="bottom2.png"/>
          <p:cNvPicPr>
            <a:picLocks noChangeAspect="1"/>
          </p:cNvPicPr>
          <p:nvPr>
            <p:custDataLst>
              <p:tags r:id="rId3"/>
            </p:custDataLst>
          </p:nvPr>
        </p:nvPicPr>
        <p:blipFill>
          <a:blip r:embed="rId8"/>
          <a:srcRect/>
          <a:stretch>
            <a:fillRect/>
          </a:stretch>
        </p:blipFill>
        <p:spPr bwMode="auto">
          <a:xfrm>
            <a:off x="0" y="5386388"/>
            <a:ext cx="9144000" cy="1471612"/>
          </a:xfrm>
          <a:prstGeom prst="rect">
            <a:avLst/>
          </a:prstGeom>
          <a:noFill/>
          <a:ln w="9525">
            <a:noFill/>
            <a:miter lim="800000"/>
            <a:headEnd/>
            <a:tailEnd/>
          </a:ln>
        </p:spPr>
      </p:pic>
      <p:sp>
        <p:nvSpPr>
          <p:cNvPr id="12294" name="TextBox 6"/>
          <p:cNvSpPr txBox="1">
            <a:spLocks noChangeArrowheads="1"/>
          </p:cNvSpPr>
          <p:nvPr/>
        </p:nvSpPr>
        <p:spPr bwMode="auto">
          <a:xfrm>
            <a:off x="8623300" y="6443663"/>
            <a:ext cx="409575" cy="336550"/>
          </a:xfrm>
          <a:prstGeom prst="rect">
            <a:avLst/>
          </a:prstGeom>
          <a:noFill/>
          <a:ln w="9525">
            <a:noFill/>
            <a:miter lim="800000"/>
            <a:headEnd/>
            <a:tailEnd/>
          </a:ln>
        </p:spPr>
        <p:txBody>
          <a:bodyPr wrap="none">
            <a:spAutoFit/>
          </a:bodyPr>
          <a:lstStyle/>
          <a:p>
            <a:r>
              <a:rPr lang="en-US" sz="1600">
                <a:solidFill>
                  <a:schemeClr val="bg1"/>
                </a:solidFill>
              </a:rPr>
              <a:t>11</a:t>
            </a:r>
          </a:p>
        </p:txBody>
      </p:sp>
      <p:sp>
        <p:nvSpPr>
          <p:cNvPr id="11" name="Oval 10"/>
          <p:cNvSpPr>
            <a:spLocks noChangeArrowheads="1"/>
          </p:cNvSpPr>
          <p:nvPr/>
        </p:nvSpPr>
        <p:spPr bwMode="auto">
          <a:xfrm>
            <a:off x="160338" y="5554663"/>
            <a:ext cx="1195387" cy="1195387"/>
          </a:xfrm>
          <a:prstGeom prst="ellipse">
            <a:avLst/>
          </a:prstGeom>
          <a:solidFill>
            <a:srgbClr val="790000"/>
          </a:solidFill>
          <a:ln w="3175">
            <a:solidFill>
              <a:schemeClr val="tx1"/>
            </a:solidFill>
            <a:round/>
            <a:headEnd/>
            <a:tailEnd/>
          </a:ln>
        </p:spPr>
        <p:txBody>
          <a:bodyPr anchor="ctr"/>
          <a:lstStyle/>
          <a:p>
            <a:pPr algn="r" fontAlgn="auto">
              <a:spcBef>
                <a:spcPts val="0"/>
              </a:spcBef>
              <a:spcAft>
                <a:spcPts val="0"/>
              </a:spcAft>
              <a:defRPr/>
            </a:pPr>
            <a:endParaRPr lang="en-US" dirty="0">
              <a:solidFill>
                <a:schemeClr val="lt1"/>
              </a:solidFill>
              <a:latin typeface="+mn-lt"/>
              <a:ea typeface="+mn-ea"/>
            </a:endParaRPr>
          </a:p>
        </p:txBody>
      </p:sp>
      <p:pic>
        <p:nvPicPr>
          <p:cNvPr id="12296" name="Picture 12" descr="bubble.png"/>
          <p:cNvPicPr>
            <a:picLocks noChangeAspect="1"/>
          </p:cNvPicPr>
          <p:nvPr>
            <p:custDataLst>
              <p:tags r:id="rId4"/>
            </p:custDataLst>
          </p:nvPr>
        </p:nvPicPr>
        <p:blipFill>
          <a:blip r:embed="rId9"/>
          <a:srcRect/>
          <a:stretch>
            <a:fillRect/>
          </a:stretch>
        </p:blipFill>
        <p:spPr bwMode="auto">
          <a:xfrm rot="-154326">
            <a:off x="136525" y="5624513"/>
            <a:ext cx="793750" cy="1127125"/>
          </a:xfrm>
          <a:prstGeom prst="rect">
            <a:avLst/>
          </a:prstGeom>
          <a:noFill/>
          <a:ln w="9525">
            <a:noFill/>
            <a:miter lim="800000"/>
            <a:headEnd/>
            <a:tailEnd/>
          </a:ln>
        </p:spPr>
      </p:pic>
      <p:sp>
        <p:nvSpPr>
          <p:cNvPr id="12297" name="TextBox 13"/>
          <p:cNvSpPr txBox="1">
            <a:spLocks noChangeArrowheads="1"/>
          </p:cNvSpPr>
          <p:nvPr/>
        </p:nvSpPr>
        <p:spPr bwMode="auto">
          <a:xfrm>
            <a:off x="442913" y="5580063"/>
            <a:ext cx="979487" cy="639762"/>
          </a:xfrm>
          <a:prstGeom prst="rect">
            <a:avLst/>
          </a:prstGeom>
          <a:noFill/>
          <a:ln w="9525">
            <a:noFill/>
            <a:miter lim="800000"/>
            <a:headEnd/>
            <a:tailEnd/>
          </a:ln>
        </p:spPr>
        <p:txBody>
          <a:bodyPr wrap="none">
            <a:spAutoFit/>
          </a:bodyPr>
          <a:lstStyle/>
          <a:p>
            <a:r>
              <a:rPr lang="en-US" sz="1000" b="1" i="1">
                <a:solidFill>
                  <a:schemeClr val="bg1"/>
                </a:solidFill>
                <a:latin typeface="Calibri" pitchFamily="34" charset="0"/>
              </a:rPr>
              <a:t>      </a:t>
            </a:r>
            <a:r>
              <a:rPr lang="en-US" sz="1200" b="1" i="1">
                <a:solidFill>
                  <a:schemeClr val="bg1"/>
                </a:solidFill>
                <a:latin typeface="Calibri" pitchFamily="34" charset="0"/>
              </a:rPr>
              <a:t>“It’s</a:t>
            </a:r>
          </a:p>
          <a:p>
            <a:r>
              <a:rPr lang="en-US" sz="1200" b="1" i="1">
                <a:solidFill>
                  <a:schemeClr val="bg1"/>
                </a:solidFill>
                <a:latin typeface="Calibri" pitchFamily="34" charset="0"/>
              </a:rPr>
              <a:t>    easy and</a:t>
            </a:r>
          </a:p>
          <a:p>
            <a:r>
              <a:rPr lang="en-US" sz="1200" b="1" i="1">
                <a:solidFill>
                  <a:schemeClr val="bg1"/>
                </a:solidFill>
                <a:latin typeface="Calibri" pitchFamily="34" charset="0"/>
              </a:rPr>
              <a:t>  beneficial.”</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sz="3200" b="1" smtClean="0">
                <a:solidFill>
                  <a:srgbClr val="153471"/>
                </a:solidFill>
                <a:latin typeface="Arial Narrow Bold" pitchFamily="-105" charset="0"/>
                <a:ea typeface="ＭＳ Ｐゴシック" pitchFamily="34" charset="-128"/>
              </a:rPr>
              <a:t>OSHA Form 300: Recording a Case with Medical Treatment beyond First Aid</a:t>
            </a:r>
          </a:p>
        </p:txBody>
      </p:sp>
      <p:pic>
        <p:nvPicPr>
          <p:cNvPr id="13315" name="Picture 6" descr="OSHA form 300"/>
          <p:cNvPicPr>
            <a:picLocks noChangeAspect="1" noChangeArrowheads="1"/>
          </p:cNvPicPr>
          <p:nvPr>
            <p:custDataLst>
              <p:tags r:id="rId2"/>
            </p:custDataLst>
          </p:nvPr>
        </p:nvPicPr>
        <p:blipFill>
          <a:blip r:embed="rId6"/>
          <a:srcRect/>
          <a:stretch>
            <a:fillRect/>
          </a:stretch>
        </p:blipFill>
        <p:spPr bwMode="auto">
          <a:xfrm>
            <a:off x="676275" y="1482725"/>
            <a:ext cx="7677150" cy="3832225"/>
          </a:xfrm>
          <a:prstGeom prst="rect">
            <a:avLst/>
          </a:prstGeom>
          <a:noFill/>
          <a:ln w="9525">
            <a:solidFill>
              <a:schemeClr val="tx1"/>
            </a:solidFill>
            <a:miter lim="800000"/>
            <a:headEnd/>
            <a:tailEnd/>
          </a:ln>
        </p:spPr>
      </p:pic>
      <p:sp>
        <p:nvSpPr>
          <p:cNvPr id="13316" name="TextBox 6"/>
          <p:cNvSpPr txBox="1">
            <a:spLocks noChangeArrowheads="1"/>
          </p:cNvSpPr>
          <p:nvPr/>
        </p:nvSpPr>
        <p:spPr bwMode="auto">
          <a:xfrm>
            <a:off x="134938" y="6373813"/>
            <a:ext cx="425450" cy="369887"/>
          </a:xfrm>
          <a:prstGeom prst="rect">
            <a:avLst/>
          </a:prstGeom>
          <a:noFill/>
          <a:ln w="9525">
            <a:noFill/>
            <a:miter lim="800000"/>
            <a:headEnd/>
            <a:tailEnd/>
          </a:ln>
        </p:spPr>
        <p:txBody>
          <a:bodyPr wrap="none">
            <a:spAutoFit/>
          </a:bodyPr>
          <a:lstStyle/>
          <a:p>
            <a:r>
              <a:rPr lang="en-US">
                <a:solidFill>
                  <a:schemeClr val="bg1"/>
                </a:solidFill>
              </a:rPr>
              <a:t>11</a:t>
            </a:r>
          </a:p>
        </p:txBody>
      </p:sp>
      <p:pic>
        <p:nvPicPr>
          <p:cNvPr id="13317" name="PPTShape_0" descr="bottom2.png"/>
          <p:cNvPicPr>
            <a:picLocks noChangeAspect="1"/>
          </p:cNvPicPr>
          <p:nvPr>
            <p:custDataLst>
              <p:tags r:id="rId3"/>
            </p:custDataLst>
          </p:nvPr>
        </p:nvPicPr>
        <p:blipFill>
          <a:blip r:embed="rId7"/>
          <a:srcRect/>
          <a:stretch>
            <a:fillRect/>
          </a:stretch>
        </p:blipFill>
        <p:spPr bwMode="auto">
          <a:xfrm>
            <a:off x="0" y="5405438"/>
            <a:ext cx="9144000" cy="1471612"/>
          </a:xfrm>
          <a:prstGeom prst="rect">
            <a:avLst/>
          </a:prstGeom>
          <a:noFill/>
          <a:ln w="9525">
            <a:noFill/>
            <a:miter lim="800000"/>
            <a:headEnd/>
            <a:tailEnd/>
          </a:ln>
        </p:spPr>
      </p:pic>
      <p:sp>
        <p:nvSpPr>
          <p:cNvPr id="13318" name="TextBox 7"/>
          <p:cNvSpPr txBox="1">
            <a:spLocks noChangeArrowheads="1"/>
          </p:cNvSpPr>
          <p:nvPr/>
        </p:nvSpPr>
        <p:spPr bwMode="auto">
          <a:xfrm>
            <a:off x="8623300" y="6443663"/>
            <a:ext cx="409575" cy="336550"/>
          </a:xfrm>
          <a:prstGeom prst="rect">
            <a:avLst/>
          </a:prstGeom>
          <a:noFill/>
          <a:ln w="9525">
            <a:noFill/>
            <a:miter lim="800000"/>
            <a:headEnd/>
            <a:tailEnd/>
          </a:ln>
        </p:spPr>
        <p:txBody>
          <a:bodyPr wrap="none">
            <a:spAutoFit/>
          </a:bodyPr>
          <a:lstStyle/>
          <a:p>
            <a:r>
              <a:rPr lang="en-US" sz="1600">
                <a:solidFill>
                  <a:schemeClr val="bg1"/>
                </a:solidFill>
              </a:rPr>
              <a:t>12</a:t>
            </a:r>
          </a:p>
        </p:txBody>
      </p:sp>
      <p:sp>
        <p:nvSpPr>
          <p:cNvPr id="13319" name="TextBox 8"/>
          <p:cNvSpPr txBox="1">
            <a:spLocks noChangeArrowheads="1"/>
          </p:cNvSpPr>
          <p:nvPr/>
        </p:nvSpPr>
        <p:spPr bwMode="auto">
          <a:xfrm>
            <a:off x="1062038" y="5402263"/>
            <a:ext cx="7324725" cy="584200"/>
          </a:xfrm>
          <a:prstGeom prst="rect">
            <a:avLst/>
          </a:prstGeom>
          <a:noFill/>
          <a:ln w="9525">
            <a:noFill/>
            <a:miter lim="800000"/>
            <a:headEnd/>
            <a:tailEnd/>
          </a:ln>
        </p:spPr>
        <p:txBody>
          <a:bodyPr wrap="none">
            <a:spAutoFit/>
          </a:bodyPr>
          <a:lstStyle/>
          <a:p>
            <a:r>
              <a:rPr lang="en-US" sz="1400" dirty="0"/>
              <a:t>(For a list of specific treatments considered to be first aid, see section </a:t>
            </a:r>
            <a:r>
              <a:rPr lang="en-US" sz="1400" dirty="0">
                <a:hlinkClick r:id="rId8"/>
              </a:rPr>
              <a:t>1904.7(b)(5)</a:t>
            </a:r>
            <a:r>
              <a:rPr lang="en-US" sz="1400" dirty="0"/>
              <a:t> [PDF].)</a:t>
            </a:r>
          </a:p>
          <a:p>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ic1.png"/>
          <p:cNvPicPr>
            <a:picLocks noChangeAspect="1"/>
          </p:cNvPicPr>
          <p:nvPr>
            <p:custDataLst>
              <p:tags r:id="rId2"/>
            </p:custDataLst>
          </p:nvPr>
        </p:nvPicPr>
        <p:blipFill>
          <a:blip r:embed="rId7"/>
          <a:srcRect/>
          <a:stretch>
            <a:fillRect/>
          </a:stretch>
        </p:blipFill>
        <p:spPr bwMode="auto">
          <a:xfrm>
            <a:off x="4114800" y="3873500"/>
            <a:ext cx="5029200" cy="2984500"/>
          </a:xfrm>
          <a:prstGeom prst="rect">
            <a:avLst/>
          </a:prstGeom>
          <a:noFill/>
          <a:ln w="9525">
            <a:noFill/>
            <a:miter lim="800000"/>
            <a:headEnd/>
            <a:tailEnd/>
          </a:ln>
          <a:effectLst>
            <a:innerShdw blurRad="50800" dist="38100" dir="13500000">
              <a:schemeClr val="bg1">
                <a:lumMod val="50000"/>
                <a:alpha val="50000"/>
              </a:schemeClr>
            </a:innerShdw>
          </a:effectLst>
        </p:spPr>
      </p:pic>
      <p:sp>
        <p:nvSpPr>
          <p:cNvPr id="5" name="Title 4"/>
          <p:cNvSpPr>
            <a:spLocks noGrp="1"/>
          </p:cNvSpPr>
          <p:nvPr>
            <p:ph type="title"/>
          </p:nvPr>
        </p:nvSpPr>
        <p:spPr/>
        <p:txBody>
          <a:bodyPr rtlCol="0">
            <a:normAutofit/>
          </a:bodyPr>
          <a:lstStyle/>
          <a:p>
            <a:pPr eaLnBrk="1" fontAlgn="auto" hangingPunct="1">
              <a:spcAft>
                <a:spcPts val="0"/>
              </a:spcAft>
              <a:defRPr/>
            </a:pPr>
            <a:r>
              <a:rPr lang="en-US" sz="3200" b="1" dirty="0" smtClean="0">
                <a:solidFill>
                  <a:srgbClr val="153471"/>
                </a:solidFill>
                <a:latin typeface="Arial Narrow Bold"/>
                <a:ea typeface="+mj-ea"/>
                <a:cs typeface="Arial Narrow Bold"/>
              </a:rPr>
              <a:t>Other Recording Criteria</a:t>
            </a:r>
          </a:p>
        </p:txBody>
      </p:sp>
      <p:sp>
        <p:nvSpPr>
          <p:cNvPr id="14340" name="TextBox 6"/>
          <p:cNvSpPr txBox="1">
            <a:spLocks noChangeArrowheads="1"/>
          </p:cNvSpPr>
          <p:nvPr/>
        </p:nvSpPr>
        <p:spPr bwMode="auto">
          <a:xfrm>
            <a:off x="134938" y="6373813"/>
            <a:ext cx="441325" cy="369887"/>
          </a:xfrm>
          <a:prstGeom prst="rect">
            <a:avLst/>
          </a:prstGeom>
          <a:noFill/>
          <a:ln w="9525">
            <a:noFill/>
            <a:miter lim="800000"/>
            <a:headEnd/>
            <a:tailEnd/>
          </a:ln>
        </p:spPr>
        <p:txBody>
          <a:bodyPr wrap="none">
            <a:spAutoFit/>
          </a:bodyPr>
          <a:lstStyle/>
          <a:p>
            <a:r>
              <a:rPr lang="en-US">
                <a:solidFill>
                  <a:schemeClr val="bg1"/>
                </a:solidFill>
              </a:rPr>
              <a:t>12</a:t>
            </a:r>
          </a:p>
        </p:txBody>
      </p:sp>
      <p:pic>
        <p:nvPicPr>
          <p:cNvPr id="14341" name="Picture 6" descr="bottom.png"/>
          <p:cNvPicPr>
            <a:picLocks noChangeAspect="1"/>
          </p:cNvPicPr>
          <p:nvPr>
            <p:custDataLst>
              <p:tags r:id="rId3"/>
            </p:custDataLst>
          </p:nvPr>
        </p:nvPicPr>
        <p:blipFill>
          <a:blip r:embed="rId8"/>
          <a:srcRect/>
          <a:stretch>
            <a:fillRect/>
          </a:stretch>
        </p:blipFill>
        <p:spPr bwMode="auto">
          <a:xfrm>
            <a:off x="0" y="3200400"/>
            <a:ext cx="9144000" cy="3657600"/>
          </a:xfrm>
          <a:prstGeom prst="rect">
            <a:avLst/>
          </a:prstGeom>
          <a:noFill/>
          <a:ln w="9525">
            <a:noFill/>
            <a:miter lim="800000"/>
            <a:headEnd/>
            <a:tailEnd/>
          </a:ln>
        </p:spPr>
      </p:pic>
      <p:sp>
        <p:nvSpPr>
          <p:cNvPr id="14342" name="TextBox 8"/>
          <p:cNvSpPr txBox="1">
            <a:spLocks noChangeArrowheads="1"/>
          </p:cNvSpPr>
          <p:nvPr/>
        </p:nvSpPr>
        <p:spPr bwMode="auto">
          <a:xfrm>
            <a:off x="8623300" y="6443663"/>
            <a:ext cx="409575" cy="336550"/>
          </a:xfrm>
          <a:prstGeom prst="rect">
            <a:avLst/>
          </a:prstGeom>
          <a:noFill/>
          <a:ln w="9525">
            <a:noFill/>
            <a:miter lim="800000"/>
            <a:headEnd/>
            <a:tailEnd/>
          </a:ln>
        </p:spPr>
        <p:txBody>
          <a:bodyPr wrap="none">
            <a:spAutoFit/>
          </a:bodyPr>
          <a:lstStyle/>
          <a:p>
            <a:r>
              <a:rPr lang="en-US" sz="1600">
                <a:solidFill>
                  <a:schemeClr val="bg1"/>
                </a:solidFill>
              </a:rPr>
              <a:t>13</a:t>
            </a:r>
          </a:p>
        </p:txBody>
      </p:sp>
      <p:sp>
        <p:nvSpPr>
          <p:cNvPr id="11" name="Oval 10"/>
          <p:cNvSpPr>
            <a:spLocks noChangeArrowheads="1"/>
          </p:cNvSpPr>
          <p:nvPr/>
        </p:nvSpPr>
        <p:spPr bwMode="auto">
          <a:xfrm>
            <a:off x="173038" y="5551488"/>
            <a:ext cx="1193800" cy="1193800"/>
          </a:xfrm>
          <a:prstGeom prst="ellipse">
            <a:avLst/>
          </a:prstGeom>
          <a:solidFill>
            <a:srgbClr val="790000"/>
          </a:solidFill>
          <a:ln w="3175">
            <a:solidFill>
              <a:schemeClr val="tx1"/>
            </a:solidFill>
            <a:round/>
            <a:headEnd/>
            <a:tailEnd/>
          </a:ln>
        </p:spPr>
        <p:txBody>
          <a:bodyPr anchor="ctr"/>
          <a:lstStyle/>
          <a:p>
            <a:pPr algn="r" fontAlgn="auto">
              <a:spcBef>
                <a:spcPts val="0"/>
              </a:spcBef>
              <a:spcAft>
                <a:spcPts val="0"/>
              </a:spcAft>
              <a:defRPr/>
            </a:pPr>
            <a:endParaRPr lang="en-US" dirty="0">
              <a:solidFill>
                <a:schemeClr val="lt1"/>
              </a:solidFill>
              <a:latin typeface="+mn-lt"/>
              <a:ea typeface="+mn-ea"/>
            </a:endParaRPr>
          </a:p>
        </p:txBody>
      </p:sp>
      <p:pic>
        <p:nvPicPr>
          <p:cNvPr id="14344" name="Picture 13" descr="bubble.png"/>
          <p:cNvPicPr>
            <a:picLocks noChangeAspect="1"/>
          </p:cNvPicPr>
          <p:nvPr>
            <p:custDataLst>
              <p:tags r:id="rId4"/>
            </p:custDataLst>
          </p:nvPr>
        </p:nvPicPr>
        <p:blipFill>
          <a:blip r:embed="rId9"/>
          <a:srcRect/>
          <a:stretch>
            <a:fillRect/>
          </a:stretch>
        </p:blipFill>
        <p:spPr bwMode="auto">
          <a:xfrm rot="281298">
            <a:off x="744538" y="5602288"/>
            <a:ext cx="669925" cy="1168400"/>
          </a:xfrm>
          <a:prstGeom prst="rect">
            <a:avLst/>
          </a:prstGeom>
          <a:noFill/>
          <a:ln w="9525">
            <a:noFill/>
            <a:miter lim="800000"/>
            <a:headEnd/>
            <a:tailEnd/>
          </a:ln>
        </p:spPr>
      </p:pic>
      <p:sp>
        <p:nvSpPr>
          <p:cNvPr id="14345" name="TextBox 10"/>
          <p:cNvSpPr txBox="1">
            <a:spLocks noChangeArrowheads="1"/>
          </p:cNvSpPr>
          <p:nvPr/>
        </p:nvSpPr>
        <p:spPr bwMode="auto">
          <a:xfrm>
            <a:off x="204788" y="5622925"/>
            <a:ext cx="830262" cy="822325"/>
          </a:xfrm>
          <a:prstGeom prst="rect">
            <a:avLst/>
          </a:prstGeom>
          <a:noFill/>
          <a:ln w="9525">
            <a:noFill/>
            <a:miter lim="800000"/>
            <a:headEnd/>
            <a:tailEnd/>
          </a:ln>
        </p:spPr>
        <p:txBody>
          <a:bodyPr wrap="none">
            <a:spAutoFit/>
          </a:bodyPr>
          <a:lstStyle/>
          <a:p>
            <a:r>
              <a:rPr lang="en-US" sz="1000" b="1" i="1">
                <a:solidFill>
                  <a:schemeClr val="bg1"/>
                </a:solidFill>
                <a:latin typeface="Calibri" pitchFamily="34" charset="0"/>
              </a:rPr>
              <a:t>    </a:t>
            </a:r>
            <a:r>
              <a:rPr lang="en-US" sz="1200" b="1" i="1">
                <a:solidFill>
                  <a:schemeClr val="bg1"/>
                </a:solidFill>
                <a:latin typeface="Calibri" pitchFamily="34" charset="0"/>
              </a:rPr>
              <a:t>“It’s</a:t>
            </a:r>
          </a:p>
          <a:p>
            <a:r>
              <a:rPr lang="en-US" sz="1200" b="1" i="1">
                <a:solidFill>
                  <a:schemeClr val="bg1"/>
                </a:solidFill>
                <a:latin typeface="Calibri" pitchFamily="34" charset="0"/>
              </a:rPr>
              <a:t>important</a:t>
            </a:r>
          </a:p>
          <a:p>
            <a:r>
              <a:rPr lang="en-US" sz="1200" b="1" i="1">
                <a:solidFill>
                  <a:schemeClr val="bg1"/>
                </a:solidFill>
                <a:latin typeface="Calibri" pitchFamily="34" charset="0"/>
              </a:rPr>
              <a:t>and</a:t>
            </a:r>
          </a:p>
          <a:p>
            <a:r>
              <a:rPr lang="en-US" sz="1200" b="1" i="1">
                <a:solidFill>
                  <a:schemeClr val="bg1"/>
                </a:solidFill>
                <a:latin typeface="Calibri" pitchFamily="34" charset="0"/>
              </a:rPr>
              <a:t>required.”</a:t>
            </a:r>
          </a:p>
        </p:txBody>
      </p:sp>
      <p:sp>
        <p:nvSpPr>
          <p:cNvPr id="14346" name="Content Placeholder 5"/>
          <p:cNvSpPr>
            <a:spLocks noGrp="1"/>
          </p:cNvSpPr>
          <p:nvPr>
            <p:ph idx="1"/>
          </p:nvPr>
        </p:nvSpPr>
        <p:spPr>
          <a:xfrm>
            <a:off x="1123950" y="1543050"/>
            <a:ext cx="7000875" cy="3819525"/>
          </a:xfrm>
        </p:spPr>
        <p:txBody>
          <a:bodyPr/>
          <a:lstStyle/>
          <a:p>
            <a:pPr eaLnBrk="1" hangingPunct="1"/>
            <a:r>
              <a:rPr lang="en-US" sz="2800" dirty="0" smtClean="0">
                <a:ea typeface="ＭＳ Ｐゴシック" pitchFamily="34" charset="-128"/>
              </a:rPr>
              <a:t>Significant diagnosed injury or illness</a:t>
            </a:r>
          </a:p>
          <a:p>
            <a:pPr eaLnBrk="1" hangingPunct="1"/>
            <a:r>
              <a:rPr lang="en-US" sz="2800" dirty="0" err="1" smtClean="0">
                <a:ea typeface="ＭＳ Ｐゴシック" pitchFamily="34" charset="-128"/>
              </a:rPr>
              <a:t>Needlestick</a:t>
            </a:r>
            <a:r>
              <a:rPr lang="en-US" sz="2800" dirty="0" smtClean="0">
                <a:ea typeface="ＭＳ Ｐゴシック" pitchFamily="34" charset="-128"/>
              </a:rPr>
              <a:t> and sharps injuries – section </a:t>
            </a:r>
            <a:r>
              <a:rPr lang="en-US" sz="2800" dirty="0" smtClean="0">
                <a:ea typeface="ＭＳ Ｐゴシック" pitchFamily="34" charset="-128"/>
                <a:hlinkClick r:id="rId10"/>
              </a:rPr>
              <a:t>1904.8</a:t>
            </a:r>
            <a:r>
              <a:rPr lang="en-US" sz="2800" dirty="0" smtClean="0">
                <a:ea typeface="ＭＳ Ｐゴシック" pitchFamily="34" charset="-128"/>
              </a:rPr>
              <a:t> (PDF)</a:t>
            </a:r>
          </a:p>
          <a:p>
            <a:pPr eaLnBrk="1" hangingPunct="1"/>
            <a:r>
              <a:rPr lang="en-US" sz="2800" dirty="0" smtClean="0">
                <a:ea typeface="ＭＳ Ｐゴシック" pitchFamily="34" charset="-128"/>
              </a:rPr>
              <a:t>Medical removal – section </a:t>
            </a:r>
            <a:r>
              <a:rPr lang="en-US" sz="2800" dirty="0" smtClean="0">
                <a:ea typeface="ＭＳ Ｐゴシック" pitchFamily="34" charset="-128"/>
                <a:hlinkClick r:id="rId11"/>
              </a:rPr>
              <a:t>1904.9</a:t>
            </a:r>
            <a:r>
              <a:rPr lang="en-US" sz="2800" dirty="0" smtClean="0">
                <a:ea typeface="ＭＳ Ｐゴシック" pitchFamily="34" charset="-128"/>
              </a:rPr>
              <a:t> (PDF)</a:t>
            </a:r>
          </a:p>
          <a:p>
            <a:pPr eaLnBrk="1" hangingPunct="1"/>
            <a:r>
              <a:rPr lang="en-US" sz="2800" dirty="0" smtClean="0">
                <a:ea typeface="ＭＳ Ｐゴシック" pitchFamily="34" charset="-128"/>
              </a:rPr>
              <a:t>Hearing loss – section </a:t>
            </a:r>
            <a:r>
              <a:rPr lang="en-US" sz="2800" dirty="0" smtClean="0">
                <a:ea typeface="ＭＳ Ｐゴシック" pitchFamily="34" charset="-128"/>
                <a:hlinkClick r:id="rId12"/>
              </a:rPr>
              <a:t>1904.10</a:t>
            </a:r>
            <a:r>
              <a:rPr lang="en-US" sz="2800" dirty="0" smtClean="0">
                <a:ea typeface="ＭＳ Ｐゴシック" pitchFamily="34" charset="-128"/>
              </a:rPr>
              <a:t> (PDF)</a:t>
            </a:r>
          </a:p>
          <a:p>
            <a:pPr eaLnBrk="1" hangingPunct="1"/>
            <a:r>
              <a:rPr lang="en-US" sz="2800" dirty="0" smtClean="0">
                <a:ea typeface="ＭＳ Ｐゴシック" pitchFamily="34" charset="-128"/>
              </a:rPr>
              <a:t>Tuberculosis – section </a:t>
            </a:r>
            <a:r>
              <a:rPr lang="en-US" sz="2800" dirty="0" smtClean="0">
                <a:ea typeface="ＭＳ Ｐゴシック" pitchFamily="34" charset="-128"/>
                <a:hlinkClick r:id="rId13"/>
              </a:rPr>
              <a:t>1904.11</a:t>
            </a:r>
            <a:r>
              <a:rPr lang="en-US" sz="2800" dirty="0" smtClean="0">
                <a:ea typeface="ＭＳ Ｐゴシック" pitchFamily="34" charset="-128"/>
              </a:rPr>
              <a:t> (PDF)</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pPr eaLnBrk="1" hangingPunct="1"/>
            <a:r>
              <a:rPr lang="en-US" sz="3200" b="1" smtClean="0">
                <a:solidFill>
                  <a:srgbClr val="153471"/>
                </a:solidFill>
                <a:latin typeface="Arial Narrow Bold" pitchFamily="-105" charset="0"/>
                <a:ea typeface="ＭＳ Ｐゴシック" pitchFamily="34" charset="-128"/>
              </a:rPr>
              <a:t>OSHA Form 301: Injury and Illness Incident Report</a:t>
            </a:r>
          </a:p>
        </p:txBody>
      </p:sp>
      <p:pic>
        <p:nvPicPr>
          <p:cNvPr id="15363" name="Picture 5" descr="OSHA form 301"/>
          <p:cNvPicPr>
            <a:picLocks noChangeAspect="1" noChangeArrowheads="1"/>
          </p:cNvPicPr>
          <p:nvPr>
            <p:custDataLst>
              <p:tags r:id="rId2"/>
            </p:custDataLst>
          </p:nvPr>
        </p:nvPicPr>
        <p:blipFill>
          <a:blip r:embed="rId6"/>
          <a:srcRect/>
          <a:stretch>
            <a:fillRect/>
          </a:stretch>
        </p:blipFill>
        <p:spPr bwMode="auto">
          <a:xfrm>
            <a:off x="508000" y="1519238"/>
            <a:ext cx="8045450" cy="3525837"/>
          </a:xfrm>
          <a:prstGeom prst="rect">
            <a:avLst/>
          </a:prstGeom>
          <a:noFill/>
          <a:ln w="9525">
            <a:solidFill>
              <a:schemeClr val="tx1"/>
            </a:solidFill>
            <a:miter lim="800000"/>
            <a:headEnd/>
            <a:tailEnd/>
          </a:ln>
        </p:spPr>
      </p:pic>
      <p:sp>
        <p:nvSpPr>
          <p:cNvPr id="15364" name="TextBox 5"/>
          <p:cNvSpPr txBox="1">
            <a:spLocks noChangeArrowheads="1"/>
          </p:cNvSpPr>
          <p:nvPr/>
        </p:nvSpPr>
        <p:spPr bwMode="auto">
          <a:xfrm>
            <a:off x="134938" y="6373813"/>
            <a:ext cx="441325" cy="369887"/>
          </a:xfrm>
          <a:prstGeom prst="rect">
            <a:avLst/>
          </a:prstGeom>
          <a:noFill/>
          <a:ln w="9525">
            <a:noFill/>
            <a:miter lim="800000"/>
            <a:headEnd/>
            <a:tailEnd/>
          </a:ln>
        </p:spPr>
        <p:txBody>
          <a:bodyPr wrap="none">
            <a:spAutoFit/>
          </a:bodyPr>
          <a:lstStyle/>
          <a:p>
            <a:r>
              <a:rPr lang="en-US">
                <a:solidFill>
                  <a:schemeClr val="bg1"/>
                </a:solidFill>
              </a:rPr>
              <a:t>13</a:t>
            </a:r>
          </a:p>
        </p:txBody>
      </p:sp>
      <p:pic>
        <p:nvPicPr>
          <p:cNvPr id="15365" name="PPTShape_0" descr="bottom2.png"/>
          <p:cNvPicPr>
            <a:picLocks noChangeAspect="1"/>
          </p:cNvPicPr>
          <p:nvPr>
            <p:custDataLst>
              <p:tags r:id="rId3"/>
            </p:custDataLst>
          </p:nvPr>
        </p:nvPicPr>
        <p:blipFill>
          <a:blip r:embed="rId7"/>
          <a:srcRect/>
          <a:stretch>
            <a:fillRect/>
          </a:stretch>
        </p:blipFill>
        <p:spPr bwMode="auto">
          <a:xfrm>
            <a:off x="0" y="5386388"/>
            <a:ext cx="9144000" cy="1471612"/>
          </a:xfrm>
          <a:prstGeom prst="rect">
            <a:avLst/>
          </a:prstGeom>
          <a:noFill/>
          <a:ln w="9525">
            <a:noFill/>
            <a:miter lim="800000"/>
            <a:headEnd/>
            <a:tailEnd/>
          </a:ln>
        </p:spPr>
      </p:pic>
      <p:sp>
        <p:nvSpPr>
          <p:cNvPr id="15366" name="TextBox 6"/>
          <p:cNvSpPr txBox="1">
            <a:spLocks noChangeArrowheads="1"/>
          </p:cNvSpPr>
          <p:nvPr/>
        </p:nvSpPr>
        <p:spPr bwMode="auto">
          <a:xfrm>
            <a:off x="8623300" y="6443663"/>
            <a:ext cx="409575" cy="336550"/>
          </a:xfrm>
          <a:prstGeom prst="rect">
            <a:avLst/>
          </a:prstGeom>
          <a:noFill/>
          <a:ln w="9525">
            <a:noFill/>
            <a:miter lim="800000"/>
            <a:headEnd/>
            <a:tailEnd/>
          </a:ln>
        </p:spPr>
        <p:txBody>
          <a:bodyPr wrap="none">
            <a:spAutoFit/>
          </a:bodyPr>
          <a:lstStyle/>
          <a:p>
            <a:r>
              <a:rPr lang="en-US" sz="1600">
                <a:solidFill>
                  <a:schemeClr val="bg1"/>
                </a:solidFill>
              </a:rPr>
              <a:t>14</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sz="3200" b="1" dirty="0" smtClean="0">
                <a:solidFill>
                  <a:srgbClr val="153471"/>
                </a:solidFill>
                <a:latin typeface="Arial Narrow Bold"/>
                <a:ea typeface="+mj-ea"/>
                <a:cs typeface="Arial Narrow Bold"/>
              </a:rPr>
              <a:t>OSHA Form 300A: Summary of Work-Related Injuries and Illnesses</a:t>
            </a:r>
          </a:p>
        </p:txBody>
      </p:sp>
      <p:pic>
        <p:nvPicPr>
          <p:cNvPr id="16387" name="Picture 5" descr="OSHA form 300A"/>
          <p:cNvPicPr>
            <a:picLocks noChangeAspect="1" noChangeArrowheads="1"/>
          </p:cNvPicPr>
          <p:nvPr>
            <p:custDataLst>
              <p:tags r:id="rId2"/>
            </p:custDataLst>
          </p:nvPr>
        </p:nvPicPr>
        <p:blipFill>
          <a:blip r:embed="rId7"/>
          <a:srcRect r="14015"/>
          <a:stretch>
            <a:fillRect/>
          </a:stretch>
        </p:blipFill>
        <p:spPr bwMode="auto">
          <a:xfrm>
            <a:off x="1343025" y="1427163"/>
            <a:ext cx="6383338" cy="4240212"/>
          </a:xfrm>
          <a:prstGeom prst="rect">
            <a:avLst/>
          </a:prstGeom>
          <a:noFill/>
          <a:ln w="9525">
            <a:solidFill>
              <a:schemeClr val="tx1"/>
            </a:solidFill>
            <a:miter lim="800000"/>
            <a:headEnd/>
            <a:tailEnd/>
          </a:ln>
        </p:spPr>
      </p:pic>
      <p:sp>
        <p:nvSpPr>
          <p:cNvPr id="16388" name="TextBox 6"/>
          <p:cNvSpPr txBox="1">
            <a:spLocks noChangeArrowheads="1"/>
          </p:cNvSpPr>
          <p:nvPr/>
        </p:nvSpPr>
        <p:spPr bwMode="auto">
          <a:xfrm>
            <a:off x="134938" y="6373813"/>
            <a:ext cx="441325" cy="369887"/>
          </a:xfrm>
          <a:prstGeom prst="rect">
            <a:avLst/>
          </a:prstGeom>
          <a:noFill/>
          <a:ln w="9525">
            <a:noFill/>
            <a:miter lim="800000"/>
            <a:headEnd/>
            <a:tailEnd/>
          </a:ln>
        </p:spPr>
        <p:txBody>
          <a:bodyPr wrap="none">
            <a:spAutoFit/>
          </a:bodyPr>
          <a:lstStyle/>
          <a:p>
            <a:r>
              <a:rPr lang="en-US">
                <a:solidFill>
                  <a:schemeClr val="bg1"/>
                </a:solidFill>
              </a:rPr>
              <a:t>14</a:t>
            </a:r>
          </a:p>
        </p:txBody>
      </p:sp>
      <p:pic>
        <p:nvPicPr>
          <p:cNvPr id="16389" name="PPTShape_0" descr="bottom2.png"/>
          <p:cNvPicPr>
            <a:picLocks noChangeAspect="1"/>
          </p:cNvPicPr>
          <p:nvPr>
            <p:custDataLst>
              <p:tags r:id="rId3"/>
            </p:custDataLst>
          </p:nvPr>
        </p:nvPicPr>
        <p:blipFill>
          <a:blip r:embed="rId8"/>
          <a:srcRect/>
          <a:stretch>
            <a:fillRect/>
          </a:stretch>
        </p:blipFill>
        <p:spPr bwMode="auto">
          <a:xfrm>
            <a:off x="0" y="5386388"/>
            <a:ext cx="9144000" cy="1471612"/>
          </a:xfrm>
          <a:prstGeom prst="rect">
            <a:avLst/>
          </a:prstGeom>
          <a:noFill/>
          <a:ln w="9525">
            <a:noFill/>
            <a:miter lim="800000"/>
            <a:headEnd/>
            <a:tailEnd/>
          </a:ln>
        </p:spPr>
      </p:pic>
      <p:sp>
        <p:nvSpPr>
          <p:cNvPr id="16390" name="PPTShape_1"/>
          <p:cNvSpPr txBox="1">
            <a:spLocks noChangeArrowheads="1"/>
          </p:cNvSpPr>
          <p:nvPr/>
        </p:nvSpPr>
        <p:spPr bwMode="auto">
          <a:xfrm>
            <a:off x="8623300" y="6443663"/>
            <a:ext cx="409575" cy="336550"/>
          </a:xfrm>
          <a:prstGeom prst="rect">
            <a:avLst/>
          </a:prstGeom>
          <a:noFill/>
          <a:ln w="9525">
            <a:noFill/>
            <a:miter lim="800000"/>
            <a:headEnd/>
            <a:tailEnd/>
          </a:ln>
        </p:spPr>
        <p:txBody>
          <a:bodyPr wrap="none">
            <a:spAutoFit/>
          </a:bodyPr>
          <a:lstStyle/>
          <a:p>
            <a:r>
              <a:rPr lang="en-US" sz="1600">
                <a:solidFill>
                  <a:schemeClr val="bg1"/>
                </a:solidFill>
              </a:rPr>
              <a:t>15</a:t>
            </a:r>
          </a:p>
        </p:txBody>
      </p:sp>
      <p:sp>
        <p:nvSpPr>
          <p:cNvPr id="11" name="Oval 10"/>
          <p:cNvSpPr>
            <a:spLocks noChangeArrowheads="1"/>
          </p:cNvSpPr>
          <p:nvPr/>
        </p:nvSpPr>
        <p:spPr bwMode="auto">
          <a:xfrm>
            <a:off x="160338" y="5554663"/>
            <a:ext cx="1195387" cy="1195387"/>
          </a:xfrm>
          <a:prstGeom prst="ellipse">
            <a:avLst/>
          </a:prstGeom>
          <a:solidFill>
            <a:srgbClr val="790000"/>
          </a:solidFill>
          <a:ln w="3175">
            <a:solidFill>
              <a:schemeClr val="tx1"/>
            </a:solidFill>
            <a:round/>
            <a:headEnd/>
            <a:tailEnd/>
          </a:ln>
        </p:spPr>
        <p:txBody>
          <a:bodyPr anchor="ctr"/>
          <a:lstStyle/>
          <a:p>
            <a:pPr algn="r" fontAlgn="auto">
              <a:spcBef>
                <a:spcPts val="0"/>
              </a:spcBef>
              <a:spcAft>
                <a:spcPts val="0"/>
              </a:spcAft>
              <a:defRPr/>
            </a:pPr>
            <a:endParaRPr lang="en-US" dirty="0">
              <a:solidFill>
                <a:schemeClr val="lt1"/>
              </a:solidFill>
              <a:latin typeface="+mn-lt"/>
              <a:ea typeface="+mn-ea"/>
            </a:endParaRPr>
          </a:p>
        </p:txBody>
      </p:sp>
      <p:pic>
        <p:nvPicPr>
          <p:cNvPr id="16392" name="Picture 12" descr="bubble.png"/>
          <p:cNvPicPr>
            <a:picLocks noChangeAspect="1"/>
          </p:cNvPicPr>
          <p:nvPr>
            <p:custDataLst>
              <p:tags r:id="rId4"/>
            </p:custDataLst>
          </p:nvPr>
        </p:nvPicPr>
        <p:blipFill>
          <a:blip r:embed="rId9"/>
          <a:srcRect/>
          <a:stretch>
            <a:fillRect/>
          </a:stretch>
        </p:blipFill>
        <p:spPr bwMode="auto">
          <a:xfrm rot="-154326">
            <a:off x="136525" y="5624513"/>
            <a:ext cx="793750" cy="1127125"/>
          </a:xfrm>
          <a:prstGeom prst="rect">
            <a:avLst/>
          </a:prstGeom>
          <a:noFill/>
          <a:ln w="9525">
            <a:noFill/>
            <a:miter lim="800000"/>
            <a:headEnd/>
            <a:tailEnd/>
          </a:ln>
        </p:spPr>
      </p:pic>
      <p:sp>
        <p:nvSpPr>
          <p:cNvPr id="16393" name="TextBox 13"/>
          <p:cNvSpPr txBox="1">
            <a:spLocks noChangeArrowheads="1"/>
          </p:cNvSpPr>
          <p:nvPr/>
        </p:nvSpPr>
        <p:spPr bwMode="auto">
          <a:xfrm>
            <a:off x="423863" y="5580063"/>
            <a:ext cx="979487" cy="639762"/>
          </a:xfrm>
          <a:prstGeom prst="rect">
            <a:avLst/>
          </a:prstGeom>
          <a:noFill/>
          <a:ln w="9525">
            <a:noFill/>
            <a:miter lim="800000"/>
            <a:headEnd/>
            <a:tailEnd/>
          </a:ln>
        </p:spPr>
        <p:txBody>
          <a:bodyPr wrap="none">
            <a:spAutoFit/>
          </a:bodyPr>
          <a:lstStyle/>
          <a:p>
            <a:r>
              <a:rPr lang="en-US" sz="1000" b="1" i="1">
                <a:solidFill>
                  <a:schemeClr val="bg1"/>
                </a:solidFill>
                <a:latin typeface="Calibri" pitchFamily="34" charset="0"/>
              </a:rPr>
              <a:t>      </a:t>
            </a:r>
            <a:r>
              <a:rPr lang="en-US" sz="1200" b="1" i="1">
                <a:solidFill>
                  <a:schemeClr val="bg1"/>
                </a:solidFill>
                <a:latin typeface="Calibri" pitchFamily="34" charset="0"/>
              </a:rPr>
              <a:t>“It’s</a:t>
            </a:r>
          </a:p>
          <a:p>
            <a:r>
              <a:rPr lang="en-US" sz="1200" b="1" i="1">
                <a:solidFill>
                  <a:schemeClr val="bg1"/>
                </a:solidFill>
                <a:latin typeface="Calibri" pitchFamily="34" charset="0"/>
              </a:rPr>
              <a:t>    easy and</a:t>
            </a:r>
          </a:p>
          <a:p>
            <a:r>
              <a:rPr lang="en-US" sz="1200" b="1" i="1">
                <a:solidFill>
                  <a:schemeClr val="bg1"/>
                </a:solidFill>
                <a:latin typeface="Calibri" pitchFamily="34" charset="0"/>
              </a:rPr>
              <a:t>  beneficial.”</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sz="3200" b="1" dirty="0" smtClean="0">
                <a:solidFill>
                  <a:srgbClr val="153471"/>
                </a:solidFill>
                <a:latin typeface="Arial Narrow Bold"/>
                <a:ea typeface="+mj-ea"/>
                <a:cs typeface="Arial Narrow Bold"/>
              </a:rPr>
              <a:t>OSHA Form 300A: Summary of Work-Related Injuries and Illnesses (continued)</a:t>
            </a:r>
          </a:p>
        </p:txBody>
      </p:sp>
      <p:sp>
        <p:nvSpPr>
          <p:cNvPr id="17411" name="TextBox 6"/>
          <p:cNvSpPr txBox="1">
            <a:spLocks noChangeArrowheads="1"/>
          </p:cNvSpPr>
          <p:nvPr/>
        </p:nvSpPr>
        <p:spPr bwMode="auto">
          <a:xfrm>
            <a:off x="134938" y="6373813"/>
            <a:ext cx="441325" cy="369887"/>
          </a:xfrm>
          <a:prstGeom prst="rect">
            <a:avLst/>
          </a:prstGeom>
          <a:noFill/>
          <a:ln w="9525">
            <a:noFill/>
            <a:miter lim="800000"/>
            <a:headEnd/>
            <a:tailEnd/>
          </a:ln>
        </p:spPr>
        <p:txBody>
          <a:bodyPr wrap="none">
            <a:spAutoFit/>
          </a:bodyPr>
          <a:lstStyle/>
          <a:p>
            <a:r>
              <a:rPr lang="en-US">
                <a:solidFill>
                  <a:schemeClr val="bg1"/>
                </a:solidFill>
              </a:rPr>
              <a:t>15</a:t>
            </a:r>
          </a:p>
        </p:txBody>
      </p:sp>
      <p:pic>
        <p:nvPicPr>
          <p:cNvPr id="17412" name="Picture 5" descr="bottom2.png"/>
          <p:cNvPicPr>
            <a:picLocks noChangeAspect="1"/>
          </p:cNvPicPr>
          <p:nvPr>
            <p:custDataLst>
              <p:tags r:id="rId2"/>
            </p:custDataLst>
          </p:nvPr>
        </p:nvPicPr>
        <p:blipFill>
          <a:blip r:embed="rId6"/>
          <a:srcRect/>
          <a:stretch>
            <a:fillRect/>
          </a:stretch>
        </p:blipFill>
        <p:spPr bwMode="auto">
          <a:xfrm>
            <a:off x="0" y="5386388"/>
            <a:ext cx="9144000" cy="1471612"/>
          </a:xfrm>
          <a:prstGeom prst="rect">
            <a:avLst/>
          </a:prstGeom>
          <a:noFill/>
          <a:ln w="9525">
            <a:noFill/>
            <a:miter lim="800000"/>
            <a:headEnd/>
            <a:tailEnd/>
          </a:ln>
        </p:spPr>
      </p:pic>
      <p:sp>
        <p:nvSpPr>
          <p:cNvPr id="17413" name="PPTShape_0"/>
          <p:cNvSpPr txBox="1">
            <a:spLocks noChangeArrowheads="1"/>
          </p:cNvSpPr>
          <p:nvPr/>
        </p:nvSpPr>
        <p:spPr bwMode="auto">
          <a:xfrm>
            <a:off x="8623300" y="6443663"/>
            <a:ext cx="409575" cy="336550"/>
          </a:xfrm>
          <a:prstGeom prst="rect">
            <a:avLst/>
          </a:prstGeom>
          <a:noFill/>
          <a:ln w="9525">
            <a:noFill/>
            <a:miter lim="800000"/>
            <a:headEnd/>
            <a:tailEnd/>
          </a:ln>
        </p:spPr>
        <p:txBody>
          <a:bodyPr wrap="none">
            <a:spAutoFit/>
          </a:bodyPr>
          <a:lstStyle/>
          <a:p>
            <a:r>
              <a:rPr lang="en-US" sz="1600">
                <a:solidFill>
                  <a:schemeClr val="bg1"/>
                </a:solidFill>
              </a:rPr>
              <a:t>16</a:t>
            </a:r>
          </a:p>
        </p:txBody>
      </p:sp>
      <p:pic>
        <p:nvPicPr>
          <p:cNvPr id="17414" name="Picture 8" descr="OSHA form 300A"/>
          <p:cNvPicPr>
            <a:picLocks noChangeAspect="1" noChangeArrowheads="1"/>
          </p:cNvPicPr>
          <p:nvPr>
            <p:custDataLst>
              <p:tags r:id="rId3"/>
            </p:custDataLst>
          </p:nvPr>
        </p:nvPicPr>
        <p:blipFill>
          <a:blip r:embed="rId7"/>
          <a:srcRect/>
          <a:stretch>
            <a:fillRect/>
          </a:stretch>
        </p:blipFill>
        <p:spPr bwMode="auto">
          <a:xfrm>
            <a:off x="2390775" y="1409700"/>
            <a:ext cx="3981450" cy="4267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ic2.png"/>
          <p:cNvPicPr>
            <a:picLocks noChangeAspect="1"/>
          </p:cNvPicPr>
          <p:nvPr>
            <p:custDataLst>
              <p:tags r:id="rId2"/>
            </p:custDataLst>
          </p:nvPr>
        </p:nvPicPr>
        <p:blipFill>
          <a:blip r:embed="rId7"/>
          <a:srcRect/>
          <a:stretch>
            <a:fillRect/>
          </a:stretch>
        </p:blipFill>
        <p:spPr bwMode="auto">
          <a:xfrm>
            <a:off x="4114800" y="3873500"/>
            <a:ext cx="5029200" cy="2984500"/>
          </a:xfrm>
          <a:prstGeom prst="rect">
            <a:avLst/>
          </a:prstGeom>
          <a:noFill/>
          <a:ln w="9525">
            <a:noFill/>
            <a:miter lim="800000"/>
            <a:headEnd/>
            <a:tailEnd/>
          </a:ln>
          <a:effectLst>
            <a:innerShdw blurRad="50800" dist="38100" dir="13500000">
              <a:schemeClr val="bg1">
                <a:lumMod val="50000"/>
                <a:alpha val="50000"/>
              </a:schemeClr>
            </a:innerShdw>
          </a:effectLst>
        </p:spPr>
      </p:pic>
      <p:sp>
        <p:nvSpPr>
          <p:cNvPr id="5" name="Title 4"/>
          <p:cNvSpPr>
            <a:spLocks noGrp="1"/>
          </p:cNvSpPr>
          <p:nvPr>
            <p:ph type="title"/>
          </p:nvPr>
        </p:nvSpPr>
        <p:spPr/>
        <p:txBody>
          <a:bodyPr rtlCol="0">
            <a:normAutofit/>
          </a:bodyPr>
          <a:lstStyle/>
          <a:p>
            <a:pPr eaLnBrk="1" fontAlgn="auto" hangingPunct="1">
              <a:spcAft>
                <a:spcPts val="0"/>
              </a:spcAft>
              <a:defRPr/>
            </a:pPr>
            <a:r>
              <a:rPr lang="en-US" sz="3200" b="1" dirty="0" smtClean="0">
                <a:solidFill>
                  <a:srgbClr val="153471"/>
                </a:solidFill>
                <a:latin typeface="Arial Narrow Bold"/>
                <a:ea typeface="+mj-ea"/>
                <a:cs typeface="Arial Narrow Bold"/>
              </a:rPr>
              <a:t>Keep the Forms on File</a:t>
            </a:r>
          </a:p>
        </p:txBody>
      </p:sp>
      <p:sp>
        <p:nvSpPr>
          <p:cNvPr id="18436" name="TextBox 6"/>
          <p:cNvSpPr txBox="1">
            <a:spLocks noChangeArrowheads="1"/>
          </p:cNvSpPr>
          <p:nvPr/>
        </p:nvSpPr>
        <p:spPr bwMode="auto">
          <a:xfrm>
            <a:off x="134938" y="6373813"/>
            <a:ext cx="441325" cy="369887"/>
          </a:xfrm>
          <a:prstGeom prst="rect">
            <a:avLst/>
          </a:prstGeom>
          <a:noFill/>
          <a:ln w="9525">
            <a:noFill/>
            <a:miter lim="800000"/>
            <a:headEnd/>
            <a:tailEnd/>
          </a:ln>
        </p:spPr>
        <p:txBody>
          <a:bodyPr wrap="none">
            <a:spAutoFit/>
          </a:bodyPr>
          <a:lstStyle/>
          <a:p>
            <a:r>
              <a:rPr lang="en-US">
                <a:solidFill>
                  <a:schemeClr val="bg1"/>
                </a:solidFill>
              </a:rPr>
              <a:t>16</a:t>
            </a:r>
          </a:p>
        </p:txBody>
      </p:sp>
      <p:pic>
        <p:nvPicPr>
          <p:cNvPr id="18437" name="Picture 6" descr="bottom.png"/>
          <p:cNvPicPr>
            <a:picLocks noChangeAspect="1"/>
          </p:cNvPicPr>
          <p:nvPr>
            <p:custDataLst>
              <p:tags r:id="rId3"/>
            </p:custDataLst>
          </p:nvPr>
        </p:nvPicPr>
        <p:blipFill>
          <a:blip r:embed="rId8"/>
          <a:srcRect/>
          <a:stretch>
            <a:fillRect/>
          </a:stretch>
        </p:blipFill>
        <p:spPr bwMode="auto">
          <a:xfrm>
            <a:off x="0" y="3200400"/>
            <a:ext cx="9144000" cy="3657600"/>
          </a:xfrm>
          <a:prstGeom prst="rect">
            <a:avLst/>
          </a:prstGeom>
          <a:noFill/>
          <a:ln w="9525">
            <a:noFill/>
            <a:miter lim="800000"/>
            <a:headEnd/>
            <a:tailEnd/>
          </a:ln>
        </p:spPr>
      </p:pic>
      <p:sp>
        <p:nvSpPr>
          <p:cNvPr id="18438" name="TextBox 8"/>
          <p:cNvSpPr txBox="1">
            <a:spLocks noChangeArrowheads="1"/>
          </p:cNvSpPr>
          <p:nvPr/>
        </p:nvSpPr>
        <p:spPr bwMode="auto">
          <a:xfrm>
            <a:off x="8623300" y="6443663"/>
            <a:ext cx="409575" cy="336550"/>
          </a:xfrm>
          <a:prstGeom prst="rect">
            <a:avLst/>
          </a:prstGeom>
          <a:noFill/>
          <a:ln w="9525">
            <a:noFill/>
            <a:miter lim="800000"/>
            <a:headEnd/>
            <a:tailEnd/>
          </a:ln>
        </p:spPr>
        <p:txBody>
          <a:bodyPr wrap="none">
            <a:spAutoFit/>
          </a:bodyPr>
          <a:lstStyle/>
          <a:p>
            <a:r>
              <a:rPr lang="en-US" sz="1600">
                <a:solidFill>
                  <a:schemeClr val="bg1"/>
                </a:solidFill>
              </a:rPr>
              <a:t>17</a:t>
            </a:r>
          </a:p>
        </p:txBody>
      </p:sp>
      <p:sp>
        <p:nvSpPr>
          <p:cNvPr id="11" name="Oval 10"/>
          <p:cNvSpPr>
            <a:spLocks noChangeArrowheads="1"/>
          </p:cNvSpPr>
          <p:nvPr/>
        </p:nvSpPr>
        <p:spPr bwMode="auto">
          <a:xfrm>
            <a:off x="173038" y="5551488"/>
            <a:ext cx="1193800" cy="1193800"/>
          </a:xfrm>
          <a:prstGeom prst="ellipse">
            <a:avLst/>
          </a:prstGeom>
          <a:solidFill>
            <a:srgbClr val="790000"/>
          </a:solidFill>
          <a:ln w="3175">
            <a:solidFill>
              <a:schemeClr val="tx1"/>
            </a:solidFill>
            <a:round/>
            <a:headEnd/>
            <a:tailEnd/>
          </a:ln>
        </p:spPr>
        <p:txBody>
          <a:bodyPr anchor="ctr"/>
          <a:lstStyle/>
          <a:p>
            <a:pPr algn="r" fontAlgn="auto">
              <a:spcBef>
                <a:spcPts val="0"/>
              </a:spcBef>
              <a:spcAft>
                <a:spcPts val="0"/>
              </a:spcAft>
              <a:defRPr/>
            </a:pPr>
            <a:endParaRPr lang="en-US" dirty="0">
              <a:solidFill>
                <a:schemeClr val="lt1"/>
              </a:solidFill>
              <a:latin typeface="+mn-lt"/>
              <a:ea typeface="+mn-ea"/>
            </a:endParaRPr>
          </a:p>
        </p:txBody>
      </p:sp>
      <p:pic>
        <p:nvPicPr>
          <p:cNvPr id="18440" name="Picture 13" descr="bubble.png"/>
          <p:cNvPicPr>
            <a:picLocks noChangeAspect="1"/>
          </p:cNvPicPr>
          <p:nvPr>
            <p:custDataLst>
              <p:tags r:id="rId4"/>
            </p:custDataLst>
          </p:nvPr>
        </p:nvPicPr>
        <p:blipFill>
          <a:blip r:embed="rId9"/>
          <a:srcRect/>
          <a:stretch>
            <a:fillRect/>
          </a:stretch>
        </p:blipFill>
        <p:spPr bwMode="auto">
          <a:xfrm rot="281298">
            <a:off x="744538" y="5602288"/>
            <a:ext cx="669925" cy="1168400"/>
          </a:xfrm>
          <a:prstGeom prst="rect">
            <a:avLst/>
          </a:prstGeom>
          <a:noFill/>
          <a:ln w="9525">
            <a:noFill/>
            <a:miter lim="800000"/>
            <a:headEnd/>
            <a:tailEnd/>
          </a:ln>
        </p:spPr>
      </p:pic>
      <p:sp>
        <p:nvSpPr>
          <p:cNvPr id="18441" name="TextBox 10"/>
          <p:cNvSpPr txBox="1">
            <a:spLocks noChangeArrowheads="1"/>
          </p:cNvSpPr>
          <p:nvPr/>
        </p:nvSpPr>
        <p:spPr bwMode="auto">
          <a:xfrm>
            <a:off x="214313" y="5603875"/>
            <a:ext cx="830262" cy="822325"/>
          </a:xfrm>
          <a:prstGeom prst="rect">
            <a:avLst/>
          </a:prstGeom>
          <a:noFill/>
          <a:ln w="9525">
            <a:noFill/>
            <a:miter lim="800000"/>
            <a:headEnd/>
            <a:tailEnd/>
          </a:ln>
        </p:spPr>
        <p:txBody>
          <a:bodyPr wrap="none">
            <a:spAutoFit/>
          </a:bodyPr>
          <a:lstStyle/>
          <a:p>
            <a:r>
              <a:rPr lang="en-US" sz="1000" b="1" i="1">
                <a:solidFill>
                  <a:schemeClr val="bg1"/>
                </a:solidFill>
                <a:latin typeface="Calibri" pitchFamily="34" charset="0"/>
              </a:rPr>
              <a:t>    </a:t>
            </a:r>
            <a:r>
              <a:rPr lang="en-US" sz="1200" b="1" i="1">
                <a:solidFill>
                  <a:schemeClr val="bg1"/>
                </a:solidFill>
                <a:latin typeface="Calibri" pitchFamily="34" charset="0"/>
              </a:rPr>
              <a:t>“It’s</a:t>
            </a:r>
          </a:p>
          <a:p>
            <a:r>
              <a:rPr lang="en-US" sz="1200" b="1" i="1">
                <a:solidFill>
                  <a:schemeClr val="bg1"/>
                </a:solidFill>
                <a:latin typeface="Calibri" pitchFamily="34" charset="0"/>
              </a:rPr>
              <a:t>important</a:t>
            </a:r>
          </a:p>
          <a:p>
            <a:r>
              <a:rPr lang="en-US" sz="1200" b="1" i="1">
                <a:solidFill>
                  <a:schemeClr val="bg1"/>
                </a:solidFill>
                <a:latin typeface="Calibri" pitchFamily="34" charset="0"/>
              </a:rPr>
              <a:t>and</a:t>
            </a:r>
          </a:p>
          <a:p>
            <a:r>
              <a:rPr lang="en-US" sz="1200" b="1" i="1">
                <a:solidFill>
                  <a:schemeClr val="bg1"/>
                </a:solidFill>
                <a:latin typeface="Calibri" pitchFamily="34" charset="0"/>
              </a:rPr>
              <a:t>required.”</a:t>
            </a:r>
          </a:p>
        </p:txBody>
      </p:sp>
      <p:sp>
        <p:nvSpPr>
          <p:cNvPr id="18442" name="Content Placeholder 5"/>
          <p:cNvSpPr>
            <a:spLocks noGrp="1"/>
          </p:cNvSpPr>
          <p:nvPr>
            <p:ph idx="1"/>
          </p:nvPr>
        </p:nvSpPr>
        <p:spPr>
          <a:xfrm>
            <a:off x="1331129" y="1590675"/>
            <a:ext cx="7025793" cy="3800475"/>
          </a:xfrm>
        </p:spPr>
        <p:txBody>
          <a:bodyPr/>
          <a:lstStyle/>
          <a:p>
            <a:pPr eaLnBrk="1" hangingPunct="1">
              <a:buFont typeface="Arial" charset="0"/>
              <a:buChar char="•"/>
              <a:defRPr/>
            </a:pPr>
            <a:r>
              <a:rPr lang="en-US" sz="2800" dirty="0" smtClean="0"/>
              <a:t>File and update for 5 years</a:t>
            </a:r>
          </a:p>
          <a:p>
            <a:pPr eaLnBrk="1" hangingPunct="1">
              <a:buFont typeface="Arial" charset="0"/>
              <a:buChar char="•"/>
              <a:defRPr/>
            </a:pPr>
            <a:r>
              <a:rPr lang="en-US" sz="2800" dirty="0" smtClean="0"/>
              <a:t>Do not send copies to OSHA unless asked to do so</a:t>
            </a:r>
          </a:p>
          <a:p>
            <a:pPr eaLnBrk="1" hangingPunct="1">
              <a:buFont typeface="Arial" charset="0"/>
              <a:buChar char="•"/>
              <a:defRPr/>
            </a:pPr>
            <a:r>
              <a:rPr lang="en-US" sz="2800" dirty="0" smtClean="0"/>
              <a:t>Allow access to the records</a:t>
            </a:r>
          </a:p>
          <a:p>
            <a:pPr eaLnBrk="1" hangingPunct="1">
              <a:buFont typeface="Arial" charset="0"/>
              <a:buChar char="•"/>
              <a:defRPr/>
            </a:pPr>
            <a:endParaRPr lang="en-US" sz="2400" dirty="0" smtClean="0"/>
          </a:p>
          <a:p>
            <a:pPr marL="0" indent="0" eaLnBrk="1" hangingPunct="1">
              <a:buFont typeface="Arial" charset="0"/>
              <a:buNone/>
              <a:defRPr/>
            </a:pPr>
            <a:r>
              <a:rPr lang="en-US" sz="1800" dirty="0" smtClean="0"/>
              <a:t>(For details on access provisions, see section </a:t>
            </a:r>
            <a:br>
              <a:rPr lang="en-US" sz="1800" dirty="0" smtClean="0"/>
            </a:br>
            <a:r>
              <a:rPr lang="en-US" sz="1800" dirty="0" smtClean="0">
                <a:hlinkClick r:id="rId10"/>
              </a:rPr>
              <a:t>1904.35</a:t>
            </a:r>
            <a:r>
              <a:rPr lang="en-US" sz="1800" dirty="0" smtClean="0"/>
              <a:t> [PDF] and </a:t>
            </a:r>
            <a:r>
              <a:rPr lang="en-US" sz="1800" dirty="0" smtClean="0">
                <a:hlinkClick r:id="rId11"/>
              </a:rPr>
              <a:t>1904.40</a:t>
            </a:r>
            <a:r>
              <a:rPr lang="en-US" sz="1800" dirty="0" smtClean="0"/>
              <a:t> [PDF].)</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07" name="Picture 55"/>
          <p:cNvPicPr>
            <a:picLocks noChangeAspect="1" noChangeArrowheads="1"/>
          </p:cNvPicPr>
          <p:nvPr>
            <p:custDataLst>
              <p:tags r:id="rId2"/>
            </p:custDataLst>
          </p:nvPr>
        </p:nvPicPr>
        <p:blipFill>
          <a:blip r:embed="rId10"/>
          <a:srcRect/>
          <a:stretch>
            <a:fillRect/>
          </a:stretch>
        </p:blipFill>
        <p:spPr bwMode="auto">
          <a:xfrm>
            <a:off x="5195888" y="481013"/>
            <a:ext cx="3432175" cy="1838325"/>
          </a:xfrm>
          <a:prstGeom prst="rect">
            <a:avLst/>
          </a:prstGeom>
          <a:noFill/>
          <a:ln w="9525">
            <a:noFill/>
            <a:miter lim="800000"/>
            <a:headEnd/>
            <a:tailEnd/>
          </a:ln>
        </p:spPr>
      </p:pic>
      <p:pic>
        <p:nvPicPr>
          <p:cNvPr id="29" name="Picture 28" descr="new-pic.jpg"/>
          <p:cNvPicPr>
            <a:picLocks noChangeAspect="1"/>
          </p:cNvPicPr>
          <p:nvPr>
            <p:custDataLst>
              <p:tags r:id="rId3"/>
            </p:custDataLst>
          </p:nvPr>
        </p:nvPicPr>
        <p:blipFill>
          <a:blip r:embed="rId11"/>
          <a:srcRect/>
          <a:stretch>
            <a:fillRect/>
          </a:stretch>
        </p:blipFill>
        <p:spPr bwMode="auto">
          <a:xfrm>
            <a:off x="5157788" y="460375"/>
            <a:ext cx="3567112" cy="1858963"/>
          </a:xfrm>
          <a:prstGeom prst="rect">
            <a:avLst/>
          </a:prstGeom>
          <a:noFill/>
          <a:ln w="9525">
            <a:noFill/>
            <a:miter lim="800000"/>
            <a:headEnd/>
            <a:tailEnd/>
          </a:ln>
        </p:spPr>
      </p:pic>
      <p:pic>
        <p:nvPicPr>
          <p:cNvPr id="49208" name="Picture 56"/>
          <p:cNvPicPr>
            <a:picLocks noChangeAspect="1" noChangeArrowheads="1"/>
          </p:cNvPicPr>
          <p:nvPr>
            <p:custDataLst>
              <p:tags r:id="rId4"/>
            </p:custDataLst>
          </p:nvPr>
        </p:nvPicPr>
        <p:blipFill>
          <a:blip r:embed="rId12"/>
          <a:srcRect/>
          <a:stretch>
            <a:fillRect/>
          </a:stretch>
        </p:blipFill>
        <p:spPr bwMode="auto">
          <a:xfrm>
            <a:off x="5195888" y="481013"/>
            <a:ext cx="3513137" cy="2143125"/>
          </a:xfrm>
          <a:prstGeom prst="rect">
            <a:avLst/>
          </a:prstGeom>
          <a:noFill/>
          <a:ln w="9525">
            <a:noFill/>
            <a:miter lim="800000"/>
            <a:headEnd/>
            <a:tailEnd/>
          </a:ln>
        </p:spPr>
      </p:pic>
      <p:pic>
        <p:nvPicPr>
          <p:cNvPr id="49209" name="Picture 57" descr="Screen captures of listed OSHA resources"/>
          <p:cNvPicPr>
            <a:picLocks noChangeAspect="1" noChangeArrowheads="1"/>
          </p:cNvPicPr>
          <p:nvPr>
            <p:custDataLst>
              <p:tags r:id="rId5"/>
            </p:custDataLst>
          </p:nvPr>
        </p:nvPicPr>
        <p:blipFill>
          <a:blip r:embed="rId13"/>
          <a:srcRect/>
          <a:stretch>
            <a:fillRect/>
          </a:stretch>
        </p:blipFill>
        <p:spPr bwMode="auto">
          <a:xfrm>
            <a:off x="5157788" y="473075"/>
            <a:ext cx="3551237" cy="3271838"/>
          </a:xfrm>
          <a:prstGeom prst="rect">
            <a:avLst/>
          </a:prstGeom>
          <a:noFill/>
          <a:ln w="9525">
            <a:noFill/>
            <a:miter lim="800000"/>
            <a:headEnd/>
            <a:tailEnd/>
          </a:ln>
        </p:spPr>
      </p:pic>
      <p:pic>
        <p:nvPicPr>
          <p:cNvPr id="19462" name="Picture 9" descr="farm.png"/>
          <p:cNvPicPr>
            <a:picLocks noChangeAspect="1"/>
          </p:cNvPicPr>
          <p:nvPr>
            <p:custDataLst>
              <p:tags r:id="rId6"/>
            </p:custDataLst>
          </p:nvPr>
        </p:nvPicPr>
        <p:blipFill>
          <a:blip r:embed="rId14"/>
          <a:srcRect/>
          <a:stretch>
            <a:fillRect/>
          </a:stretch>
        </p:blipFill>
        <p:spPr bwMode="auto">
          <a:xfrm>
            <a:off x="4114800" y="3873500"/>
            <a:ext cx="5029200" cy="2984500"/>
          </a:xfrm>
          <a:prstGeom prst="rect">
            <a:avLst/>
          </a:prstGeom>
          <a:noFill/>
          <a:ln w="9525">
            <a:noFill/>
            <a:miter lim="800000"/>
            <a:headEnd/>
            <a:tailEnd/>
          </a:ln>
        </p:spPr>
      </p:pic>
      <p:sp>
        <p:nvSpPr>
          <p:cNvPr id="19463" name="TextBox 7"/>
          <p:cNvSpPr txBox="1">
            <a:spLocks noChangeArrowheads="1"/>
          </p:cNvSpPr>
          <p:nvPr/>
        </p:nvSpPr>
        <p:spPr bwMode="auto">
          <a:xfrm>
            <a:off x="134938" y="6373813"/>
            <a:ext cx="441325" cy="369887"/>
          </a:xfrm>
          <a:prstGeom prst="rect">
            <a:avLst/>
          </a:prstGeom>
          <a:noFill/>
          <a:ln w="9525">
            <a:noFill/>
            <a:miter lim="800000"/>
            <a:headEnd/>
            <a:tailEnd/>
          </a:ln>
        </p:spPr>
        <p:txBody>
          <a:bodyPr wrap="none">
            <a:spAutoFit/>
          </a:bodyPr>
          <a:lstStyle/>
          <a:p>
            <a:r>
              <a:rPr lang="en-US">
                <a:solidFill>
                  <a:schemeClr val="bg1"/>
                </a:solidFill>
              </a:rPr>
              <a:t>17</a:t>
            </a:r>
          </a:p>
        </p:txBody>
      </p:sp>
      <p:pic>
        <p:nvPicPr>
          <p:cNvPr id="19464" name="Picture 6" descr="bottom.png"/>
          <p:cNvPicPr>
            <a:picLocks noChangeAspect="1"/>
          </p:cNvPicPr>
          <p:nvPr>
            <p:custDataLst>
              <p:tags r:id="rId7"/>
            </p:custDataLst>
          </p:nvPr>
        </p:nvPicPr>
        <p:blipFill>
          <a:blip r:embed="rId15"/>
          <a:srcRect/>
          <a:stretch>
            <a:fillRect/>
          </a:stretch>
        </p:blipFill>
        <p:spPr bwMode="auto">
          <a:xfrm>
            <a:off x="0" y="3200400"/>
            <a:ext cx="9144000" cy="3657600"/>
          </a:xfrm>
          <a:prstGeom prst="rect">
            <a:avLst/>
          </a:prstGeom>
          <a:noFill/>
          <a:ln w="9525">
            <a:noFill/>
            <a:miter lim="800000"/>
            <a:headEnd/>
            <a:tailEnd/>
          </a:ln>
        </p:spPr>
      </p:pic>
      <p:sp>
        <p:nvSpPr>
          <p:cNvPr id="19465" name="PPTShape_0"/>
          <p:cNvSpPr txBox="1">
            <a:spLocks noChangeArrowheads="1"/>
          </p:cNvSpPr>
          <p:nvPr/>
        </p:nvSpPr>
        <p:spPr bwMode="auto">
          <a:xfrm>
            <a:off x="8623300" y="6443663"/>
            <a:ext cx="409575" cy="336550"/>
          </a:xfrm>
          <a:prstGeom prst="rect">
            <a:avLst/>
          </a:prstGeom>
          <a:noFill/>
          <a:ln w="9525">
            <a:noFill/>
            <a:miter lim="800000"/>
            <a:headEnd/>
            <a:tailEnd/>
          </a:ln>
        </p:spPr>
        <p:txBody>
          <a:bodyPr wrap="none">
            <a:spAutoFit/>
          </a:bodyPr>
          <a:lstStyle/>
          <a:p>
            <a:r>
              <a:rPr lang="en-US" sz="1600">
                <a:solidFill>
                  <a:schemeClr val="bg1"/>
                </a:solidFill>
              </a:rPr>
              <a:t>18</a:t>
            </a:r>
          </a:p>
        </p:txBody>
      </p:sp>
      <p:sp>
        <p:nvSpPr>
          <p:cNvPr id="19466" name="Content Placeholder 5"/>
          <p:cNvSpPr>
            <a:spLocks/>
          </p:cNvSpPr>
          <p:nvPr/>
        </p:nvSpPr>
        <p:spPr bwMode="auto">
          <a:xfrm>
            <a:off x="419100" y="1504950"/>
            <a:ext cx="4914900" cy="28575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2800" dirty="0">
                <a:latin typeface="Calibri" pitchFamily="34" charset="0"/>
              </a:rPr>
              <a:t>Recordkeeping web page </a:t>
            </a:r>
            <a:r>
              <a:rPr lang="en-US" sz="1400" dirty="0" smtClean="0">
                <a:latin typeface="Calibri" pitchFamily="34" charset="0"/>
              </a:rPr>
              <a:t>(</a:t>
            </a:r>
            <a:r>
              <a:rPr lang="en-US" sz="1400" dirty="0" smtClean="0">
                <a:latin typeface="Calibri" pitchFamily="34" charset="0"/>
                <a:hlinkClick r:id="rId16"/>
              </a:rPr>
              <a:t>https://www.osha.gov/recordkeeping</a:t>
            </a:r>
            <a:r>
              <a:rPr lang="en-US" sz="1400" dirty="0" smtClean="0">
                <a:latin typeface="Calibri" pitchFamily="34" charset="0"/>
              </a:rPr>
              <a:t>)</a:t>
            </a:r>
            <a:endParaRPr lang="en-US" sz="1400" dirty="0">
              <a:latin typeface="Calibri" pitchFamily="34" charset="0"/>
            </a:endParaRPr>
          </a:p>
          <a:p>
            <a:pPr marL="342900" indent="-342900">
              <a:spcBef>
                <a:spcPct val="20000"/>
              </a:spcBef>
              <a:buFont typeface="Arial" pitchFamily="34" charset="0"/>
              <a:buChar char="•"/>
            </a:pPr>
            <a:r>
              <a:rPr lang="en-US" sz="2800" dirty="0">
                <a:latin typeface="Calibri" pitchFamily="34" charset="0"/>
              </a:rPr>
              <a:t>Q&amp;A Search web page	</a:t>
            </a:r>
            <a:r>
              <a:rPr lang="en-US" sz="1400" dirty="0">
                <a:solidFill>
                  <a:srgbClr val="000000"/>
                </a:solidFill>
                <a:latin typeface="Calibri" pitchFamily="34" charset="0"/>
              </a:rPr>
              <a:t> (</a:t>
            </a:r>
            <a:r>
              <a:rPr lang="en-US" sz="1200" u="sng" dirty="0">
                <a:hlinkClick r:id="rId17"/>
              </a:rPr>
              <a:t>https://www.osha.gov/recordkeeping/faq_search/index.html</a:t>
            </a:r>
            <a:r>
              <a:rPr lang="en-US" sz="1400" dirty="0">
                <a:solidFill>
                  <a:srgbClr val="000000"/>
                </a:solidFill>
                <a:latin typeface="Calibri" pitchFamily="34" charset="0"/>
              </a:rPr>
              <a:t>)</a:t>
            </a:r>
            <a:endParaRPr lang="en-US" sz="2800" dirty="0">
              <a:latin typeface="Calibri" pitchFamily="34" charset="0"/>
            </a:endParaRPr>
          </a:p>
          <a:p>
            <a:pPr marL="342900" indent="-342900">
              <a:spcBef>
                <a:spcPct val="20000"/>
              </a:spcBef>
              <a:buFont typeface="Arial" pitchFamily="34" charset="0"/>
              <a:buChar char="•"/>
            </a:pPr>
            <a:r>
              <a:rPr lang="en-US" sz="2800" dirty="0">
                <a:latin typeface="Calibri" pitchFamily="34" charset="0"/>
              </a:rPr>
              <a:t>Local OSHA Offices </a:t>
            </a:r>
            <a:r>
              <a:rPr lang="en-US" sz="1400" dirty="0" smtClean="0">
                <a:latin typeface="Calibri" pitchFamily="34" charset="0"/>
                <a:hlinkClick r:id="rId18"/>
              </a:rPr>
              <a:t>https://www.osha.gov/html/RAmap.html</a:t>
            </a:r>
            <a:r>
              <a:rPr lang="en-US" sz="1400" dirty="0" smtClean="0">
                <a:latin typeface="Calibri" pitchFamily="34" charset="0"/>
              </a:rPr>
              <a:t>)</a:t>
            </a:r>
            <a:endParaRPr lang="en-US" sz="1400" dirty="0">
              <a:latin typeface="Calibri" pitchFamily="34" charset="0"/>
            </a:endParaRPr>
          </a:p>
          <a:p>
            <a:pPr marL="342900" indent="-342900">
              <a:spcBef>
                <a:spcPct val="20000"/>
              </a:spcBef>
              <a:buFont typeface="Arial" pitchFamily="34" charset="0"/>
              <a:buChar char="•"/>
            </a:pPr>
            <a:r>
              <a:rPr lang="en-US" sz="2800" dirty="0">
                <a:latin typeface="Calibri" pitchFamily="34" charset="0"/>
              </a:rPr>
              <a:t>E-correspondence/Contact us </a:t>
            </a:r>
            <a:r>
              <a:rPr lang="en-US" sz="1400" dirty="0" smtClean="0">
                <a:latin typeface="Calibri" pitchFamily="34" charset="0"/>
              </a:rPr>
              <a:t>(</a:t>
            </a:r>
            <a:r>
              <a:rPr lang="en-US" sz="1400" dirty="0" smtClean="0">
                <a:latin typeface="Calibri" pitchFamily="34" charset="0"/>
                <a:hlinkClick r:id="rId19"/>
              </a:rPr>
              <a:t>https://www.osha.gov/html/Feed_Back.html</a:t>
            </a:r>
            <a:r>
              <a:rPr lang="en-US" sz="1400" dirty="0" smtClean="0">
                <a:latin typeface="Calibri" pitchFamily="34" charset="0"/>
              </a:rPr>
              <a:t>)</a:t>
            </a:r>
            <a:endParaRPr lang="en-US" sz="1400" dirty="0">
              <a:latin typeface="Calibri" pitchFamily="34" charset="0"/>
            </a:endParaRPr>
          </a:p>
          <a:p>
            <a:pPr marL="342900" indent="-342900">
              <a:spcBef>
                <a:spcPct val="20000"/>
              </a:spcBef>
              <a:buFont typeface="Arial" pitchFamily="34" charset="0"/>
              <a:buNone/>
            </a:pPr>
            <a:endParaRPr lang="en-US" sz="2400" dirty="0">
              <a:latin typeface="Calibri" pitchFamily="34" charset="0"/>
            </a:endParaRPr>
          </a:p>
        </p:txBody>
      </p:sp>
      <p:sp>
        <p:nvSpPr>
          <p:cNvPr id="19467" name="Title 4"/>
          <p:cNvSpPr>
            <a:spLocks/>
          </p:cNvSpPr>
          <p:nvPr/>
        </p:nvSpPr>
        <p:spPr bwMode="auto">
          <a:xfrm>
            <a:off x="361950" y="388938"/>
            <a:ext cx="2657475" cy="1143000"/>
          </a:xfrm>
          <a:prstGeom prst="rect">
            <a:avLst/>
          </a:prstGeom>
          <a:noFill/>
          <a:ln w="9525">
            <a:noFill/>
            <a:miter lim="800000"/>
            <a:headEnd/>
            <a:tailEnd/>
          </a:ln>
        </p:spPr>
        <p:txBody>
          <a:bodyPr anchor="ctr"/>
          <a:lstStyle/>
          <a:p>
            <a:r>
              <a:rPr lang="en-US" sz="3200" b="1">
                <a:solidFill>
                  <a:srgbClr val="153471"/>
                </a:solidFill>
                <a:latin typeface="Arial Narrow Bold" pitchFamily="-105" charset="0"/>
              </a:rPr>
              <a:t>Resources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49207"/>
                                        </p:tgtEl>
                                        <p:attrNameLst>
                                          <p:attrName>style.visibility</p:attrName>
                                        </p:attrNameLst>
                                      </p:cBhvr>
                                      <p:to>
                                        <p:strVal val="visible"/>
                                      </p:to>
                                    </p:set>
                                    <p:animEffect transition="in" filter="fade">
                                      <p:cBhvr>
                                        <p:cTn id="7" dur="3000"/>
                                        <p:tgtEl>
                                          <p:spTgt spid="49207"/>
                                        </p:tgtEl>
                                      </p:cBhvr>
                                    </p:animEffect>
                                  </p:childTnLst>
                                </p:cTn>
                              </p:par>
                            </p:childTnLst>
                          </p:cTn>
                        </p:par>
                        <p:par>
                          <p:cTn id="8" fill="hold">
                            <p:stCondLst>
                              <p:cond delay="5000"/>
                            </p:stCondLst>
                            <p:childTnLst>
                              <p:par>
                                <p:cTn id="9" presetID="10" presetClass="entr" presetSubtype="0" fill="hold" nodeType="afterEffect">
                                  <p:stCondLst>
                                    <p:cond delay="400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3000"/>
                                        <p:tgtEl>
                                          <p:spTgt spid="29"/>
                                        </p:tgtEl>
                                      </p:cBhvr>
                                    </p:animEffect>
                                  </p:childTnLst>
                                </p:cTn>
                              </p:par>
                            </p:childTnLst>
                          </p:cTn>
                        </p:par>
                        <p:par>
                          <p:cTn id="12" fill="hold">
                            <p:stCondLst>
                              <p:cond delay="48000"/>
                            </p:stCondLst>
                            <p:childTnLst>
                              <p:par>
                                <p:cTn id="13" presetID="10" presetClass="entr" presetSubtype="0" fill="hold" nodeType="afterEffect">
                                  <p:stCondLst>
                                    <p:cond delay="5000"/>
                                  </p:stCondLst>
                                  <p:childTnLst>
                                    <p:set>
                                      <p:cBhvr>
                                        <p:cTn id="14" dur="1" fill="hold">
                                          <p:stCondLst>
                                            <p:cond delay="0"/>
                                          </p:stCondLst>
                                        </p:cTn>
                                        <p:tgtEl>
                                          <p:spTgt spid="49208"/>
                                        </p:tgtEl>
                                        <p:attrNameLst>
                                          <p:attrName>style.visibility</p:attrName>
                                        </p:attrNameLst>
                                      </p:cBhvr>
                                      <p:to>
                                        <p:strVal val="visible"/>
                                      </p:to>
                                    </p:set>
                                    <p:animEffect transition="in" filter="fade">
                                      <p:cBhvr>
                                        <p:cTn id="15" dur="3000"/>
                                        <p:tgtEl>
                                          <p:spTgt spid="49208"/>
                                        </p:tgtEl>
                                      </p:cBhvr>
                                    </p:animEffect>
                                  </p:childTnLst>
                                </p:cTn>
                              </p:par>
                            </p:childTnLst>
                          </p:cTn>
                        </p:par>
                        <p:par>
                          <p:cTn id="16" fill="hold">
                            <p:stCondLst>
                              <p:cond delay="56000"/>
                            </p:stCondLst>
                            <p:childTnLst>
                              <p:par>
                                <p:cTn id="17" presetID="10" presetClass="entr" presetSubtype="0" fill="hold" nodeType="afterEffect">
                                  <p:stCondLst>
                                    <p:cond delay="5000"/>
                                  </p:stCondLst>
                                  <p:childTnLst>
                                    <p:set>
                                      <p:cBhvr>
                                        <p:cTn id="18" dur="1" fill="hold">
                                          <p:stCondLst>
                                            <p:cond delay="0"/>
                                          </p:stCondLst>
                                        </p:cTn>
                                        <p:tgtEl>
                                          <p:spTgt spid="49209"/>
                                        </p:tgtEl>
                                        <p:attrNameLst>
                                          <p:attrName>style.visibility</p:attrName>
                                        </p:attrNameLst>
                                      </p:cBhvr>
                                      <p:to>
                                        <p:strVal val="visible"/>
                                      </p:to>
                                    </p:set>
                                    <p:animEffect transition="in" filter="fade">
                                      <p:cBhvr>
                                        <p:cTn id="19" dur="3000"/>
                                        <p:tgtEl>
                                          <p:spTgt spid="49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6" descr="pic0.png"/>
          <p:cNvPicPr>
            <a:picLocks noChangeAspect="1"/>
          </p:cNvPicPr>
          <p:nvPr>
            <p:custDataLst>
              <p:tags r:id="rId2"/>
            </p:custDataLst>
          </p:nvPr>
        </p:nvPicPr>
        <p:blipFill>
          <a:blip r:embed="rId6"/>
          <a:srcRect/>
          <a:stretch>
            <a:fillRect/>
          </a:stretch>
        </p:blipFill>
        <p:spPr bwMode="auto">
          <a:xfrm>
            <a:off x="4114800" y="3873500"/>
            <a:ext cx="5029200" cy="2984500"/>
          </a:xfrm>
          <a:prstGeom prst="rect">
            <a:avLst/>
          </a:prstGeom>
          <a:noFill/>
          <a:ln w="9525">
            <a:noFill/>
            <a:miter lim="800000"/>
            <a:headEnd/>
            <a:tailEnd/>
          </a:ln>
          <a:effectLst>
            <a:innerShdw blurRad="50800" dist="38100" dir="13500000">
              <a:schemeClr val="bg1">
                <a:lumMod val="50000"/>
                <a:alpha val="50000"/>
              </a:schemeClr>
            </a:innerShdw>
          </a:effectLst>
        </p:spPr>
      </p:pic>
      <p:sp>
        <p:nvSpPr>
          <p:cNvPr id="5" name="Title 4"/>
          <p:cNvSpPr>
            <a:spLocks noGrp="1"/>
          </p:cNvSpPr>
          <p:nvPr>
            <p:ph type="title"/>
          </p:nvPr>
        </p:nvSpPr>
        <p:spPr/>
        <p:txBody>
          <a:bodyPr rtlCol="0">
            <a:normAutofit/>
          </a:bodyPr>
          <a:lstStyle/>
          <a:p>
            <a:pPr eaLnBrk="1" fontAlgn="auto" hangingPunct="1">
              <a:spcAft>
                <a:spcPts val="0"/>
              </a:spcAft>
              <a:defRPr/>
            </a:pPr>
            <a:r>
              <a:rPr lang="en-US" sz="3200" b="1" dirty="0" smtClean="0">
                <a:solidFill>
                  <a:schemeClr val="accent5">
                    <a:lumMod val="75000"/>
                  </a:schemeClr>
                </a:solidFill>
                <a:latin typeface="Arial Narrow Bold"/>
                <a:ea typeface="+mj-ea"/>
                <a:cs typeface="Arial Narrow Bold"/>
              </a:rPr>
              <a:t>Brief Tutorial on Completing the OSHA Recordkeeping Forms</a:t>
            </a:r>
          </a:p>
        </p:txBody>
      </p:sp>
      <p:sp>
        <p:nvSpPr>
          <p:cNvPr id="3076" name="Content Placeholder 5"/>
          <p:cNvSpPr>
            <a:spLocks noGrp="1"/>
          </p:cNvSpPr>
          <p:nvPr>
            <p:ph idx="1"/>
          </p:nvPr>
        </p:nvSpPr>
        <p:spPr>
          <a:xfrm>
            <a:off x="752475" y="1790700"/>
            <a:ext cx="7658100" cy="3581400"/>
          </a:xfrm>
        </p:spPr>
        <p:txBody>
          <a:bodyPr/>
          <a:lstStyle/>
          <a:p>
            <a:pPr marL="228600" indent="-228600" eaLnBrk="1" hangingPunct="1">
              <a:spcAft>
                <a:spcPts val="1200"/>
              </a:spcAft>
              <a:buFont typeface="Arial" pitchFamily="34" charset="0"/>
              <a:buNone/>
            </a:pPr>
            <a:endParaRPr lang="en-US" sz="2400" smtClean="0">
              <a:ea typeface="ＭＳ Ｐゴシック" pitchFamily="34" charset="-128"/>
            </a:endParaRPr>
          </a:p>
          <a:p>
            <a:pPr marL="228600" indent="-228600" eaLnBrk="1" hangingPunct="1"/>
            <a:r>
              <a:rPr lang="en-US" sz="2400" smtClean="0">
                <a:ea typeface="ＭＳ Ｐゴシック" pitchFamily="34" charset="-128"/>
              </a:rPr>
              <a:t>Requirement to complete the forms and evaluate specific exceptions</a:t>
            </a:r>
          </a:p>
          <a:p>
            <a:pPr marL="228600" indent="-228600" eaLnBrk="1" hangingPunct="1"/>
            <a:r>
              <a:rPr lang="en-US" sz="2400" smtClean="0">
                <a:ea typeface="ＭＳ Ｐゴシック" pitchFamily="34" charset="-128"/>
              </a:rPr>
              <a:t>The forms in OSHA’s recordkeeping package</a:t>
            </a:r>
          </a:p>
          <a:p>
            <a:pPr marL="228600" indent="-228600" eaLnBrk="1" hangingPunct="1"/>
            <a:r>
              <a:rPr lang="en-US" sz="2400" smtClean="0">
                <a:ea typeface="ＭＳ Ｐゴシック" pitchFamily="34" charset="-128"/>
              </a:rPr>
              <a:t>Recordability criteria for injuries and illnesses</a:t>
            </a:r>
          </a:p>
          <a:p>
            <a:pPr marL="228600" indent="-228600" eaLnBrk="1" hangingPunct="1"/>
            <a:r>
              <a:rPr lang="en-US" sz="2400" smtClean="0">
                <a:ea typeface="ＭＳ Ｐゴシック" pitchFamily="34" charset="-128"/>
              </a:rPr>
              <a:t>Recording injuries/illnesses on the forms</a:t>
            </a:r>
          </a:p>
        </p:txBody>
      </p:sp>
      <p:sp>
        <p:nvSpPr>
          <p:cNvPr id="3077" name="TextBox 8"/>
          <p:cNvSpPr txBox="1">
            <a:spLocks noChangeArrowheads="1"/>
          </p:cNvSpPr>
          <p:nvPr/>
        </p:nvSpPr>
        <p:spPr bwMode="auto">
          <a:xfrm>
            <a:off x="134938" y="6373813"/>
            <a:ext cx="314325" cy="369887"/>
          </a:xfrm>
          <a:prstGeom prst="rect">
            <a:avLst/>
          </a:prstGeom>
          <a:noFill/>
          <a:ln w="9525">
            <a:noFill/>
            <a:miter lim="800000"/>
            <a:headEnd/>
            <a:tailEnd/>
          </a:ln>
        </p:spPr>
        <p:txBody>
          <a:bodyPr wrap="none">
            <a:spAutoFit/>
          </a:bodyPr>
          <a:lstStyle/>
          <a:p>
            <a:r>
              <a:rPr lang="en-US">
                <a:solidFill>
                  <a:schemeClr val="bg1"/>
                </a:solidFill>
              </a:rPr>
              <a:t>1</a:t>
            </a:r>
          </a:p>
        </p:txBody>
      </p:sp>
      <p:pic>
        <p:nvPicPr>
          <p:cNvPr id="3078" name="Picture 7" descr="bottom.png"/>
          <p:cNvPicPr>
            <a:picLocks noChangeAspect="1"/>
          </p:cNvPicPr>
          <p:nvPr>
            <p:custDataLst>
              <p:tags r:id="rId3"/>
            </p:custDataLst>
          </p:nvPr>
        </p:nvPicPr>
        <p:blipFill>
          <a:blip r:embed="rId7"/>
          <a:srcRect/>
          <a:stretch>
            <a:fillRect/>
          </a:stretch>
        </p:blipFill>
        <p:spPr bwMode="auto">
          <a:xfrm>
            <a:off x="0" y="3200400"/>
            <a:ext cx="9144000" cy="3657600"/>
          </a:xfrm>
          <a:prstGeom prst="rect">
            <a:avLst/>
          </a:prstGeom>
          <a:noFill/>
          <a:ln w="9525">
            <a:noFill/>
            <a:miter lim="800000"/>
            <a:headEnd/>
            <a:tailEnd/>
          </a:ln>
        </p:spPr>
      </p:pic>
      <p:sp>
        <p:nvSpPr>
          <p:cNvPr id="3079" name="PPTShape_0"/>
          <p:cNvSpPr txBox="1">
            <a:spLocks noChangeArrowheads="1"/>
          </p:cNvSpPr>
          <p:nvPr/>
        </p:nvSpPr>
        <p:spPr bwMode="auto">
          <a:xfrm>
            <a:off x="8623300" y="6443663"/>
            <a:ext cx="298450" cy="338137"/>
          </a:xfrm>
          <a:prstGeom prst="rect">
            <a:avLst/>
          </a:prstGeom>
          <a:noFill/>
          <a:ln w="9525">
            <a:noFill/>
            <a:miter lim="800000"/>
            <a:headEnd/>
            <a:tailEnd/>
          </a:ln>
        </p:spPr>
        <p:txBody>
          <a:bodyPr wrap="none">
            <a:spAutoFit/>
          </a:bodyPr>
          <a:lstStyle/>
          <a:p>
            <a:r>
              <a:rPr lang="en-US" sz="1600">
                <a:solidFill>
                  <a:schemeClr val="bg1"/>
                </a:solidFill>
              </a:rPr>
              <a:t>2</a:t>
            </a:r>
          </a:p>
        </p:txBody>
      </p:sp>
      <p:sp>
        <p:nvSpPr>
          <p:cNvPr id="3080" name="Line 38"/>
          <p:cNvSpPr>
            <a:spLocks noChangeShapeType="1"/>
          </p:cNvSpPr>
          <p:nvPr/>
        </p:nvSpPr>
        <p:spPr bwMode="auto">
          <a:xfrm>
            <a:off x="0" y="0"/>
            <a:ext cx="0" cy="0"/>
          </a:xfrm>
          <a:prstGeom prst="line">
            <a:avLst/>
          </a:prstGeom>
          <a:noFill/>
          <a:ln w="57150">
            <a:solidFill>
              <a:srgbClr val="910000"/>
            </a:solidFill>
            <a:round/>
            <a:headEnd/>
            <a:tailEnd/>
          </a:ln>
        </p:spPr>
        <p:txBody>
          <a:bodyPr/>
          <a:lstStyle/>
          <a:p>
            <a:endParaRPr lang="en-US"/>
          </a:p>
        </p:txBody>
      </p:sp>
      <p:sp>
        <p:nvSpPr>
          <p:cNvPr id="3081" name="PPTShape_1"/>
          <p:cNvSpPr>
            <a:spLocks/>
          </p:cNvSpPr>
          <p:nvPr/>
        </p:nvSpPr>
        <p:spPr bwMode="auto">
          <a:xfrm>
            <a:off x="782638" y="1530350"/>
            <a:ext cx="7658100" cy="839788"/>
          </a:xfrm>
          <a:prstGeom prst="rect">
            <a:avLst/>
          </a:prstGeom>
          <a:noFill/>
          <a:ln w="9525">
            <a:noFill/>
            <a:miter lim="800000"/>
            <a:headEnd/>
            <a:tailEnd/>
          </a:ln>
        </p:spPr>
        <p:txBody>
          <a:bodyPr/>
          <a:lstStyle/>
          <a:p>
            <a:pPr>
              <a:spcBef>
                <a:spcPct val="20000"/>
              </a:spcBef>
              <a:spcAft>
                <a:spcPts val="1200"/>
              </a:spcAft>
              <a:buFont typeface="Arial" pitchFamily="34" charset="0"/>
              <a:buNone/>
            </a:pPr>
            <a:r>
              <a:rPr lang="en-US" sz="2400">
                <a:latin typeface="Calibri" pitchFamily="34" charset="0"/>
              </a:rPr>
              <a:t>A review of the recordkeeping requirements and forms at a high level: </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ic7.png"/>
          <p:cNvPicPr>
            <a:picLocks noChangeAspect="1"/>
          </p:cNvPicPr>
          <p:nvPr>
            <p:custDataLst>
              <p:tags r:id="rId2"/>
            </p:custDataLst>
          </p:nvPr>
        </p:nvPicPr>
        <p:blipFill>
          <a:blip r:embed="rId7"/>
          <a:srcRect/>
          <a:stretch>
            <a:fillRect/>
          </a:stretch>
        </p:blipFill>
        <p:spPr bwMode="auto">
          <a:xfrm>
            <a:off x="4114800" y="3873500"/>
            <a:ext cx="5029200" cy="2984500"/>
          </a:xfrm>
          <a:prstGeom prst="rect">
            <a:avLst/>
          </a:prstGeom>
          <a:noFill/>
          <a:ln w="9525">
            <a:noFill/>
            <a:miter lim="800000"/>
            <a:headEnd/>
            <a:tailEnd/>
          </a:ln>
          <a:effectLst>
            <a:innerShdw blurRad="50800" dist="38100" dir="13500000">
              <a:srgbClr val="000000">
                <a:alpha val="50000"/>
              </a:srgbClr>
            </a:innerShdw>
          </a:effectLst>
        </p:spPr>
      </p:pic>
      <p:sp>
        <p:nvSpPr>
          <p:cNvPr id="5" name="Title 4"/>
          <p:cNvSpPr>
            <a:spLocks noGrp="1"/>
          </p:cNvSpPr>
          <p:nvPr>
            <p:ph type="title"/>
          </p:nvPr>
        </p:nvSpPr>
        <p:spPr/>
        <p:txBody>
          <a:bodyPr rtlCol="0">
            <a:normAutofit/>
          </a:bodyPr>
          <a:lstStyle/>
          <a:p>
            <a:pPr eaLnBrk="1" fontAlgn="auto" hangingPunct="1">
              <a:spcAft>
                <a:spcPts val="0"/>
              </a:spcAft>
              <a:defRPr/>
            </a:pPr>
            <a:r>
              <a:rPr lang="en-US" sz="3200" b="1" dirty="0" smtClean="0">
                <a:solidFill>
                  <a:srgbClr val="153471"/>
                </a:solidFill>
                <a:latin typeface="Arial Narrow Bold"/>
                <a:ea typeface="+mj-ea"/>
                <a:cs typeface="Arial Narrow Bold"/>
              </a:rPr>
              <a:t>Who has to complete the OSHA injury and illness recordkeeping forms?</a:t>
            </a:r>
          </a:p>
        </p:txBody>
      </p:sp>
      <p:sp>
        <p:nvSpPr>
          <p:cNvPr id="4100" name="Content Placeholder 5"/>
          <p:cNvSpPr>
            <a:spLocks noGrp="1"/>
          </p:cNvSpPr>
          <p:nvPr>
            <p:ph idx="1"/>
          </p:nvPr>
        </p:nvSpPr>
        <p:spPr/>
        <p:txBody>
          <a:bodyPr/>
          <a:lstStyle/>
          <a:p>
            <a:pPr eaLnBrk="1" hangingPunct="1">
              <a:spcAft>
                <a:spcPts val="1200"/>
              </a:spcAft>
              <a:buFont typeface="Arial" charset="0"/>
              <a:buNone/>
              <a:defRPr/>
            </a:pPr>
            <a:r>
              <a:rPr lang="en-US" sz="2400" dirty="0" smtClean="0"/>
              <a:t>Many but not all employers. Exceptions are based on:</a:t>
            </a:r>
          </a:p>
          <a:p>
            <a:pPr eaLnBrk="1" hangingPunct="1">
              <a:buFont typeface="Arial" charset="0"/>
              <a:buChar char="•"/>
              <a:defRPr/>
            </a:pPr>
            <a:r>
              <a:rPr lang="en-US" sz="2400" dirty="0" smtClean="0"/>
              <a:t>Small employer exemption – 10 or fewer employees at all times during the year</a:t>
            </a:r>
          </a:p>
          <a:p>
            <a:pPr eaLnBrk="1" hangingPunct="1">
              <a:buFont typeface="Arial" charset="0"/>
              <a:buChar char="•"/>
              <a:defRPr/>
            </a:pPr>
            <a:r>
              <a:rPr lang="en-US" sz="2400" dirty="0" smtClean="0"/>
              <a:t>Low-hazard industry exemption – </a:t>
            </a:r>
            <a:r>
              <a:rPr lang="en-US" sz="2400" dirty="0" smtClean="0">
                <a:hlinkClick r:id="rId8"/>
              </a:rPr>
              <a:t>see list of Partially Exempt Industries (PDF)</a:t>
            </a:r>
            <a:endParaRPr lang="en-US" sz="2400" dirty="0" smtClean="0"/>
          </a:p>
          <a:p>
            <a:pPr marL="0" indent="0" eaLnBrk="1" hangingPunct="1">
              <a:buFont typeface="Arial" charset="0"/>
              <a:buNone/>
              <a:defRPr/>
            </a:pPr>
            <a:r>
              <a:rPr lang="en-US" sz="2400" dirty="0" smtClean="0"/>
              <a:t>Fatality and other serious event reporting as well as injury and illness surveys involve other considerations.</a:t>
            </a:r>
          </a:p>
        </p:txBody>
      </p:sp>
      <p:sp>
        <p:nvSpPr>
          <p:cNvPr id="4101" name="TextBox 6"/>
          <p:cNvSpPr txBox="1">
            <a:spLocks noChangeArrowheads="1"/>
          </p:cNvSpPr>
          <p:nvPr/>
        </p:nvSpPr>
        <p:spPr bwMode="auto">
          <a:xfrm>
            <a:off x="134938" y="6373813"/>
            <a:ext cx="314325" cy="369887"/>
          </a:xfrm>
          <a:prstGeom prst="rect">
            <a:avLst/>
          </a:prstGeom>
          <a:noFill/>
          <a:ln w="9525">
            <a:noFill/>
            <a:miter lim="800000"/>
            <a:headEnd/>
            <a:tailEnd/>
          </a:ln>
        </p:spPr>
        <p:txBody>
          <a:bodyPr wrap="none">
            <a:spAutoFit/>
          </a:bodyPr>
          <a:lstStyle/>
          <a:p>
            <a:r>
              <a:rPr lang="en-US">
                <a:solidFill>
                  <a:schemeClr val="bg1"/>
                </a:solidFill>
              </a:rPr>
              <a:t>2</a:t>
            </a:r>
          </a:p>
        </p:txBody>
      </p:sp>
      <p:pic>
        <p:nvPicPr>
          <p:cNvPr id="4102" name="Picture 6" descr="bottom.png"/>
          <p:cNvPicPr>
            <a:picLocks noChangeAspect="1"/>
          </p:cNvPicPr>
          <p:nvPr>
            <p:custDataLst>
              <p:tags r:id="rId3"/>
            </p:custDataLst>
          </p:nvPr>
        </p:nvPicPr>
        <p:blipFill>
          <a:blip r:embed="rId9"/>
          <a:srcRect/>
          <a:stretch>
            <a:fillRect/>
          </a:stretch>
        </p:blipFill>
        <p:spPr bwMode="auto">
          <a:xfrm>
            <a:off x="0" y="3314700"/>
            <a:ext cx="9144000" cy="3543300"/>
          </a:xfrm>
          <a:prstGeom prst="rect">
            <a:avLst/>
          </a:prstGeom>
          <a:noFill/>
          <a:ln w="9525">
            <a:noFill/>
            <a:miter lim="800000"/>
            <a:headEnd/>
            <a:tailEnd/>
          </a:ln>
        </p:spPr>
      </p:pic>
      <p:sp>
        <p:nvSpPr>
          <p:cNvPr id="4103" name="TextBox 8"/>
          <p:cNvSpPr txBox="1">
            <a:spLocks noChangeArrowheads="1"/>
          </p:cNvSpPr>
          <p:nvPr/>
        </p:nvSpPr>
        <p:spPr bwMode="auto">
          <a:xfrm>
            <a:off x="8623300" y="6443663"/>
            <a:ext cx="298450" cy="338137"/>
          </a:xfrm>
          <a:prstGeom prst="rect">
            <a:avLst/>
          </a:prstGeom>
          <a:noFill/>
          <a:ln w="9525">
            <a:noFill/>
            <a:miter lim="800000"/>
            <a:headEnd/>
            <a:tailEnd/>
          </a:ln>
        </p:spPr>
        <p:txBody>
          <a:bodyPr wrap="none">
            <a:spAutoFit/>
          </a:bodyPr>
          <a:lstStyle/>
          <a:p>
            <a:r>
              <a:rPr lang="en-US" sz="1600">
                <a:solidFill>
                  <a:schemeClr val="bg1"/>
                </a:solidFill>
              </a:rPr>
              <a:t>3</a:t>
            </a:r>
          </a:p>
        </p:txBody>
      </p:sp>
      <p:sp>
        <p:nvSpPr>
          <p:cNvPr id="9" name="Oval 8"/>
          <p:cNvSpPr>
            <a:spLocks noChangeArrowheads="1"/>
          </p:cNvSpPr>
          <p:nvPr/>
        </p:nvSpPr>
        <p:spPr bwMode="auto">
          <a:xfrm>
            <a:off x="160338" y="5554663"/>
            <a:ext cx="1195387" cy="1195387"/>
          </a:xfrm>
          <a:prstGeom prst="ellipse">
            <a:avLst/>
          </a:prstGeom>
          <a:solidFill>
            <a:srgbClr val="790000"/>
          </a:solidFill>
          <a:ln w="3175">
            <a:solidFill>
              <a:schemeClr val="tx1"/>
            </a:solidFill>
            <a:round/>
            <a:headEnd/>
            <a:tailEnd/>
          </a:ln>
        </p:spPr>
        <p:txBody>
          <a:bodyPr anchor="ctr"/>
          <a:lstStyle/>
          <a:p>
            <a:pPr algn="r" fontAlgn="auto">
              <a:spcBef>
                <a:spcPts val="0"/>
              </a:spcBef>
              <a:spcAft>
                <a:spcPts val="0"/>
              </a:spcAft>
              <a:defRPr/>
            </a:pPr>
            <a:endParaRPr lang="en-US" dirty="0">
              <a:solidFill>
                <a:schemeClr val="lt1"/>
              </a:solidFill>
              <a:latin typeface="+mn-lt"/>
              <a:ea typeface="+mn-ea"/>
            </a:endParaRPr>
          </a:p>
        </p:txBody>
      </p:sp>
      <p:pic>
        <p:nvPicPr>
          <p:cNvPr id="4105" name="Picture 12" descr="bubble.png"/>
          <p:cNvPicPr>
            <a:picLocks noChangeAspect="1"/>
          </p:cNvPicPr>
          <p:nvPr>
            <p:custDataLst>
              <p:tags r:id="rId4"/>
            </p:custDataLst>
          </p:nvPr>
        </p:nvPicPr>
        <p:blipFill>
          <a:blip r:embed="rId10"/>
          <a:srcRect/>
          <a:stretch>
            <a:fillRect/>
          </a:stretch>
        </p:blipFill>
        <p:spPr bwMode="auto">
          <a:xfrm rot="-154326">
            <a:off x="136525" y="5624513"/>
            <a:ext cx="793750" cy="1127125"/>
          </a:xfrm>
          <a:prstGeom prst="rect">
            <a:avLst/>
          </a:prstGeom>
          <a:noFill/>
          <a:ln w="9525">
            <a:noFill/>
            <a:miter lim="800000"/>
            <a:headEnd/>
            <a:tailEnd/>
          </a:ln>
        </p:spPr>
      </p:pic>
      <p:sp>
        <p:nvSpPr>
          <p:cNvPr id="4106" name="TextBox 10"/>
          <p:cNvSpPr txBox="1">
            <a:spLocks noChangeArrowheads="1"/>
          </p:cNvSpPr>
          <p:nvPr/>
        </p:nvSpPr>
        <p:spPr bwMode="auto">
          <a:xfrm>
            <a:off x="423863" y="5580063"/>
            <a:ext cx="979487" cy="639762"/>
          </a:xfrm>
          <a:prstGeom prst="rect">
            <a:avLst/>
          </a:prstGeom>
          <a:noFill/>
          <a:ln w="9525">
            <a:noFill/>
            <a:miter lim="800000"/>
            <a:headEnd/>
            <a:tailEnd/>
          </a:ln>
        </p:spPr>
        <p:txBody>
          <a:bodyPr wrap="none">
            <a:spAutoFit/>
          </a:bodyPr>
          <a:lstStyle/>
          <a:p>
            <a:r>
              <a:rPr lang="en-US" sz="1000" b="1" i="1">
                <a:solidFill>
                  <a:schemeClr val="bg1"/>
                </a:solidFill>
                <a:latin typeface="Calibri" pitchFamily="34" charset="0"/>
              </a:rPr>
              <a:t>      </a:t>
            </a:r>
            <a:r>
              <a:rPr lang="en-US" sz="1200" b="1" i="1">
                <a:solidFill>
                  <a:schemeClr val="bg1"/>
                </a:solidFill>
                <a:latin typeface="Calibri" pitchFamily="34" charset="0"/>
              </a:rPr>
              <a:t>“It’s</a:t>
            </a:r>
          </a:p>
          <a:p>
            <a:r>
              <a:rPr lang="en-US" sz="1200" b="1" i="1">
                <a:solidFill>
                  <a:schemeClr val="bg1"/>
                </a:solidFill>
                <a:latin typeface="Calibri" pitchFamily="34" charset="0"/>
              </a:rPr>
              <a:t>    easy and</a:t>
            </a:r>
          </a:p>
          <a:p>
            <a:r>
              <a:rPr lang="en-US" sz="1200" b="1" i="1">
                <a:solidFill>
                  <a:schemeClr val="bg1"/>
                </a:solidFill>
                <a:latin typeface="Calibri" pitchFamily="34" charset="0"/>
              </a:rPr>
              <a:t>  beneficial.”</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ic6.png"/>
          <p:cNvPicPr>
            <a:picLocks noChangeAspect="1"/>
          </p:cNvPicPr>
          <p:nvPr>
            <p:custDataLst>
              <p:tags r:id="rId2"/>
            </p:custDataLst>
          </p:nvPr>
        </p:nvPicPr>
        <p:blipFill>
          <a:blip r:embed="rId6"/>
          <a:srcRect/>
          <a:stretch>
            <a:fillRect/>
          </a:stretch>
        </p:blipFill>
        <p:spPr bwMode="auto">
          <a:xfrm>
            <a:off x="4114800" y="3873500"/>
            <a:ext cx="5029200" cy="2984500"/>
          </a:xfrm>
          <a:prstGeom prst="rect">
            <a:avLst/>
          </a:prstGeom>
          <a:noFill/>
          <a:ln w="9525">
            <a:noFill/>
            <a:miter lim="800000"/>
            <a:headEnd/>
            <a:tailEnd/>
          </a:ln>
          <a:effectLst>
            <a:innerShdw blurRad="50800" dist="38100" dir="13500000">
              <a:schemeClr val="bg1">
                <a:lumMod val="50000"/>
                <a:alpha val="50000"/>
              </a:schemeClr>
            </a:innerShdw>
          </a:effectLst>
        </p:spPr>
      </p:pic>
      <p:sp>
        <p:nvSpPr>
          <p:cNvPr id="5" name="Title 4"/>
          <p:cNvSpPr>
            <a:spLocks noGrp="1"/>
          </p:cNvSpPr>
          <p:nvPr>
            <p:ph type="title"/>
          </p:nvPr>
        </p:nvSpPr>
        <p:spPr>
          <a:noFill/>
          <a:ln>
            <a:noFill/>
          </a:ln>
          <a:effectLst/>
        </p:spPr>
        <p:style>
          <a:lnRef idx="3">
            <a:schemeClr val="lt1"/>
          </a:lnRef>
          <a:fillRef idx="1">
            <a:schemeClr val="accent4"/>
          </a:fillRef>
          <a:effectRef idx="1">
            <a:schemeClr val="accent4"/>
          </a:effectRef>
          <a:fontRef idx="minor">
            <a:schemeClr val="lt1"/>
          </a:fontRef>
        </p:style>
        <p:txBody>
          <a:bodyPr rtlCol="0">
            <a:normAutofit/>
          </a:bodyPr>
          <a:lstStyle/>
          <a:p>
            <a:pPr eaLnBrk="1" fontAlgn="auto" hangingPunct="1">
              <a:spcAft>
                <a:spcPts val="0"/>
              </a:spcAft>
              <a:defRPr/>
            </a:pPr>
            <a:r>
              <a:rPr lang="en-US" sz="3200" b="1" dirty="0" smtClean="0">
                <a:solidFill>
                  <a:srgbClr val="153471"/>
                </a:solidFill>
                <a:latin typeface="Arial Narrow Bold"/>
                <a:ea typeface="+mj-ea"/>
                <a:cs typeface="Arial Narrow Bold"/>
              </a:rPr>
              <a:t>What forms must be completed?</a:t>
            </a:r>
          </a:p>
        </p:txBody>
      </p:sp>
      <p:sp>
        <p:nvSpPr>
          <p:cNvPr id="5124" name="Content Placeholder 5"/>
          <p:cNvSpPr>
            <a:spLocks noGrp="1"/>
          </p:cNvSpPr>
          <p:nvPr>
            <p:ph idx="1"/>
          </p:nvPr>
        </p:nvSpPr>
        <p:spPr>
          <a:xfrm>
            <a:off x="457200" y="1590675"/>
            <a:ext cx="8229600" cy="4525963"/>
          </a:xfrm>
        </p:spPr>
        <p:txBody>
          <a:bodyPr/>
          <a:lstStyle/>
          <a:p>
            <a:pPr eaLnBrk="1" hangingPunct="1"/>
            <a:r>
              <a:rPr lang="en-US" sz="2400" b="1" smtClean="0">
                <a:ea typeface="ＭＳ Ｐゴシック" pitchFamily="34" charset="-128"/>
              </a:rPr>
              <a:t>OSHA Form 300</a:t>
            </a:r>
            <a:r>
              <a:rPr lang="en-US" sz="2400" smtClean="0">
                <a:ea typeface="ＭＳ Ｐゴシック" pitchFamily="34" charset="-128"/>
              </a:rPr>
              <a:t> – Log of Work-Related Injuries and Illnesses</a:t>
            </a:r>
          </a:p>
          <a:p>
            <a:pPr eaLnBrk="1" hangingPunct="1"/>
            <a:r>
              <a:rPr lang="en-US" sz="2400" b="1" smtClean="0">
                <a:ea typeface="ＭＳ Ｐゴシック" pitchFamily="34" charset="-128"/>
              </a:rPr>
              <a:t>OSHA Form 301</a:t>
            </a:r>
            <a:r>
              <a:rPr lang="en-US" sz="2400" smtClean="0">
                <a:ea typeface="ＭＳ Ｐゴシック" pitchFamily="34" charset="-128"/>
              </a:rPr>
              <a:t> – Injury and Illness Incident Report</a:t>
            </a:r>
          </a:p>
          <a:p>
            <a:pPr eaLnBrk="1" hangingPunct="1"/>
            <a:r>
              <a:rPr lang="en-US" sz="2400" b="1" smtClean="0">
                <a:ea typeface="ＭＳ Ｐゴシック" pitchFamily="34" charset="-128"/>
              </a:rPr>
              <a:t>OSHA Form 300A</a:t>
            </a:r>
            <a:r>
              <a:rPr lang="en-US" sz="2400" smtClean="0">
                <a:ea typeface="ＭＳ Ｐゴシック" pitchFamily="34" charset="-128"/>
              </a:rPr>
              <a:t> – Summary of Work-Related Injuries and Illnesses</a:t>
            </a:r>
          </a:p>
        </p:txBody>
      </p:sp>
      <p:sp>
        <p:nvSpPr>
          <p:cNvPr id="5125" name="TextBox 6"/>
          <p:cNvSpPr txBox="1">
            <a:spLocks noChangeArrowheads="1"/>
          </p:cNvSpPr>
          <p:nvPr/>
        </p:nvSpPr>
        <p:spPr bwMode="auto">
          <a:xfrm>
            <a:off x="134938" y="6373813"/>
            <a:ext cx="314325" cy="369887"/>
          </a:xfrm>
          <a:prstGeom prst="rect">
            <a:avLst/>
          </a:prstGeom>
          <a:noFill/>
          <a:ln w="9525">
            <a:noFill/>
            <a:miter lim="800000"/>
            <a:headEnd/>
            <a:tailEnd/>
          </a:ln>
        </p:spPr>
        <p:txBody>
          <a:bodyPr wrap="none">
            <a:spAutoFit/>
          </a:bodyPr>
          <a:lstStyle/>
          <a:p>
            <a:r>
              <a:rPr lang="en-US">
                <a:solidFill>
                  <a:schemeClr val="bg1"/>
                </a:solidFill>
              </a:rPr>
              <a:t>3</a:t>
            </a:r>
          </a:p>
        </p:txBody>
      </p:sp>
      <p:pic>
        <p:nvPicPr>
          <p:cNvPr id="5126" name="Picture 6" descr="bottom.png"/>
          <p:cNvPicPr>
            <a:picLocks noChangeAspect="1"/>
          </p:cNvPicPr>
          <p:nvPr>
            <p:custDataLst>
              <p:tags r:id="rId3"/>
            </p:custDataLst>
          </p:nvPr>
        </p:nvPicPr>
        <p:blipFill>
          <a:blip r:embed="rId7"/>
          <a:srcRect/>
          <a:stretch>
            <a:fillRect/>
          </a:stretch>
        </p:blipFill>
        <p:spPr bwMode="auto">
          <a:xfrm>
            <a:off x="0" y="3200400"/>
            <a:ext cx="9144000" cy="3657600"/>
          </a:xfrm>
          <a:prstGeom prst="rect">
            <a:avLst/>
          </a:prstGeom>
          <a:noFill/>
          <a:ln w="9525">
            <a:noFill/>
            <a:miter lim="800000"/>
            <a:headEnd/>
            <a:tailEnd/>
          </a:ln>
        </p:spPr>
      </p:pic>
      <p:sp>
        <p:nvSpPr>
          <p:cNvPr id="5127" name="TextBox 8"/>
          <p:cNvSpPr txBox="1">
            <a:spLocks noChangeArrowheads="1"/>
          </p:cNvSpPr>
          <p:nvPr/>
        </p:nvSpPr>
        <p:spPr bwMode="auto">
          <a:xfrm>
            <a:off x="8623300" y="6443663"/>
            <a:ext cx="298450" cy="338137"/>
          </a:xfrm>
          <a:prstGeom prst="rect">
            <a:avLst/>
          </a:prstGeom>
          <a:noFill/>
          <a:ln w="9525">
            <a:noFill/>
            <a:miter lim="800000"/>
            <a:headEnd/>
            <a:tailEnd/>
          </a:ln>
        </p:spPr>
        <p:txBody>
          <a:bodyPr wrap="none">
            <a:spAutoFit/>
          </a:bodyPr>
          <a:lstStyle/>
          <a:p>
            <a:r>
              <a:rPr lang="en-US" sz="1600">
                <a:solidFill>
                  <a:schemeClr val="bg1"/>
                </a:solidFill>
              </a:rPr>
              <a:t>4</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5" descr="pic3.png"/>
          <p:cNvPicPr>
            <a:picLocks noChangeAspect="1"/>
          </p:cNvPicPr>
          <p:nvPr>
            <p:custDataLst>
              <p:tags r:id="rId2"/>
            </p:custDataLst>
          </p:nvPr>
        </p:nvPicPr>
        <p:blipFill>
          <a:blip r:embed="rId7"/>
          <a:srcRect/>
          <a:stretch>
            <a:fillRect/>
          </a:stretch>
        </p:blipFill>
        <p:spPr bwMode="auto">
          <a:xfrm>
            <a:off x="4114800" y="3873500"/>
            <a:ext cx="5029200" cy="2984500"/>
          </a:xfrm>
          <a:prstGeom prst="rect">
            <a:avLst/>
          </a:prstGeom>
          <a:noFill/>
          <a:ln w="9525">
            <a:noFill/>
            <a:miter lim="800000"/>
            <a:headEnd/>
            <a:tailEnd/>
          </a:ln>
          <a:effectLst>
            <a:innerShdw blurRad="50800" dist="38100" dir="13500000">
              <a:schemeClr val="bg1">
                <a:lumMod val="50000"/>
                <a:alpha val="50000"/>
              </a:schemeClr>
            </a:innerShdw>
          </a:effectLst>
        </p:spPr>
      </p:pic>
      <p:sp>
        <p:nvSpPr>
          <p:cNvPr id="5" name="Title 4"/>
          <p:cNvSpPr>
            <a:spLocks noGrp="1"/>
          </p:cNvSpPr>
          <p:nvPr>
            <p:ph type="title"/>
          </p:nvPr>
        </p:nvSpPr>
        <p:spPr/>
        <p:txBody>
          <a:bodyPr rtlCol="0">
            <a:normAutofit/>
          </a:bodyPr>
          <a:lstStyle/>
          <a:p>
            <a:pPr eaLnBrk="1" fontAlgn="auto" hangingPunct="1">
              <a:spcAft>
                <a:spcPts val="0"/>
              </a:spcAft>
              <a:defRPr/>
            </a:pPr>
            <a:r>
              <a:rPr lang="en-US" sz="3200" b="1" dirty="0" smtClean="0">
                <a:solidFill>
                  <a:srgbClr val="153471"/>
                </a:solidFill>
                <a:latin typeface="Arial Narrow Bold"/>
                <a:ea typeface="+mj-ea"/>
                <a:cs typeface="Arial Narrow Bold"/>
              </a:rPr>
              <a:t>What cases need to be recorded on the forms?</a:t>
            </a:r>
          </a:p>
        </p:txBody>
      </p:sp>
      <p:sp>
        <p:nvSpPr>
          <p:cNvPr id="6148" name="Content Placeholder 5"/>
          <p:cNvSpPr>
            <a:spLocks noGrp="1"/>
          </p:cNvSpPr>
          <p:nvPr>
            <p:ph idx="1"/>
          </p:nvPr>
        </p:nvSpPr>
        <p:spPr>
          <a:xfrm>
            <a:off x="1562100" y="1590675"/>
            <a:ext cx="5753100" cy="2705100"/>
          </a:xfrm>
        </p:spPr>
        <p:txBody>
          <a:bodyPr/>
          <a:lstStyle/>
          <a:p>
            <a:pPr eaLnBrk="1" hangingPunct="1"/>
            <a:r>
              <a:rPr lang="en-US" sz="2800" smtClean="0">
                <a:ea typeface="ＭＳ Ｐゴシック" pitchFamily="34" charset="-128"/>
              </a:rPr>
              <a:t>Injuries and illnesses</a:t>
            </a:r>
          </a:p>
          <a:p>
            <a:pPr eaLnBrk="1" hangingPunct="1"/>
            <a:r>
              <a:rPr lang="en-US" sz="2800" smtClean="0">
                <a:ea typeface="ＭＳ Ｐゴシック" pitchFamily="34" charset="-128"/>
              </a:rPr>
              <a:t>Work related</a:t>
            </a:r>
          </a:p>
          <a:p>
            <a:pPr eaLnBrk="1" hangingPunct="1"/>
            <a:r>
              <a:rPr lang="en-US" sz="2800" smtClean="0">
                <a:ea typeface="ＭＳ Ｐゴシック" pitchFamily="34" charset="-128"/>
              </a:rPr>
              <a:t>Meet certain severity criteria</a:t>
            </a:r>
          </a:p>
        </p:txBody>
      </p:sp>
      <p:sp>
        <p:nvSpPr>
          <p:cNvPr id="6149" name="TextBox 6"/>
          <p:cNvSpPr txBox="1">
            <a:spLocks noChangeArrowheads="1"/>
          </p:cNvSpPr>
          <p:nvPr/>
        </p:nvSpPr>
        <p:spPr bwMode="auto">
          <a:xfrm>
            <a:off x="134938" y="6373813"/>
            <a:ext cx="314325" cy="369887"/>
          </a:xfrm>
          <a:prstGeom prst="rect">
            <a:avLst/>
          </a:prstGeom>
          <a:noFill/>
          <a:ln w="9525">
            <a:noFill/>
            <a:miter lim="800000"/>
            <a:headEnd/>
            <a:tailEnd/>
          </a:ln>
        </p:spPr>
        <p:txBody>
          <a:bodyPr wrap="none">
            <a:spAutoFit/>
          </a:bodyPr>
          <a:lstStyle/>
          <a:p>
            <a:r>
              <a:rPr lang="en-US">
                <a:solidFill>
                  <a:schemeClr val="bg1"/>
                </a:solidFill>
              </a:rPr>
              <a:t>4</a:t>
            </a:r>
          </a:p>
        </p:txBody>
      </p:sp>
      <p:pic>
        <p:nvPicPr>
          <p:cNvPr id="6150" name="Picture 6" descr="bottom.png"/>
          <p:cNvPicPr>
            <a:picLocks noChangeAspect="1"/>
          </p:cNvPicPr>
          <p:nvPr>
            <p:custDataLst>
              <p:tags r:id="rId3"/>
            </p:custDataLst>
          </p:nvPr>
        </p:nvPicPr>
        <p:blipFill>
          <a:blip r:embed="rId8"/>
          <a:srcRect/>
          <a:stretch>
            <a:fillRect/>
          </a:stretch>
        </p:blipFill>
        <p:spPr bwMode="auto">
          <a:xfrm>
            <a:off x="0" y="3200400"/>
            <a:ext cx="9144000" cy="3657600"/>
          </a:xfrm>
          <a:prstGeom prst="rect">
            <a:avLst/>
          </a:prstGeom>
          <a:noFill/>
          <a:ln w="9525">
            <a:noFill/>
            <a:miter lim="800000"/>
            <a:headEnd/>
            <a:tailEnd/>
          </a:ln>
        </p:spPr>
      </p:pic>
      <p:sp>
        <p:nvSpPr>
          <p:cNvPr id="6151" name="TextBox 7"/>
          <p:cNvSpPr txBox="1">
            <a:spLocks noChangeArrowheads="1"/>
          </p:cNvSpPr>
          <p:nvPr/>
        </p:nvSpPr>
        <p:spPr bwMode="auto">
          <a:xfrm>
            <a:off x="8623300" y="6443663"/>
            <a:ext cx="298450" cy="338137"/>
          </a:xfrm>
          <a:prstGeom prst="rect">
            <a:avLst/>
          </a:prstGeom>
          <a:noFill/>
          <a:ln w="9525">
            <a:noFill/>
            <a:miter lim="800000"/>
            <a:headEnd/>
            <a:tailEnd/>
          </a:ln>
        </p:spPr>
        <p:txBody>
          <a:bodyPr wrap="none">
            <a:spAutoFit/>
          </a:bodyPr>
          <a:lstStyle/>
          <a:p>
            <a:r>
              <a:rPr lang="en-US" sz="1600">
                <a:solidFill>
                  <a:schemeClr val="bg1"/>
                </a:solidFill>
              </a:rPr>
              <a:t>5</a:t>
            </a:r>
          </a:p>
        </p:txBody>
      </p:sp>
      <p:sp>
        <p:nvSpPr>
          <p:cNvPr id="11" name="Oval 10"/>
          <p:cNvSpPr>
            <a:spLocks noChangeArrowheads="1"/>
          </p:cNvSpPr>
          <p:nvPr/>
        </p:nvSpPr>
        <p:spPr bwMode="auto">
          <a:xfrm>
            <a:off x="173038" y="5551488"/>
            <a:ext cx="1193800" cy="1193800"/>
          </a:xfrm>
          <a:prstGeom prst="ellipse">
            <a:avLst/>
          </a:prstGeom>
          <a:solidFill>
            <a:srgbClr val="790000"/>
          </a:solidFill>
          <a:ln w="3175">
            <a:solidFill>
              <a:schemeClr val="tx1"/>
            </a:solidFill>
            <a:round/>
            <a:headEnd/>
            <a:tailEnd/>
          </a:ln>
        </p:spPr>
        <p:txBody>
          <a:bodyPr anchor="ctr"/>
          <a:lstStyle/>
          <a:p>
            <a:pPr algn="r" fontAlgn="auto">
              <a:spcBef>
                <a:spcPts val="0"/>
              </a:spcBef>
              <a:spcAft>
                <a:spcPts val="0"/>
              </a:spcAft>
              <a:defRPr/>
            </a:pPr>
            <a:endParaRPr lang="en-US" dirty="0">
              <a:solidFill>
                <a:schemeClr val="lt1"/>
              </a:solidFill>
              <a:latin typeface="+mn-lt"/>
              <a:ea typeface="+mn-ea"/>
            </a:endParaRPr>
          </a:p>
        </p:txBody>
      </p:sp>
      <p:pic>
        <p:nvPicPr>
          <p:cNvPr id="6153" name="Picture 13" descr="bubble.png"/>
          <p:cNvPicPr>
            <a:picLocks noChangeAspect="1"/>
          </p:cNvPicPr>
          <p:nvPr>
            <p:custDataLst>
              <p:tags r:id="rId4"/>
            </p:custDataLst>
          </p:nvPr>
        </p:nvPicPr>
        <p:blipFill>
          <a:blip r:embed="rId9"/>
          <a:srcRect/>
          <a:stretch>
            <a:fillRect/>
          </a:stretch>
        </p:blipFill>
        <p:spPr bwMode="auto">
          <a:xfrm rot="281298">
            <a:off x="744538" y="5602288"/>
            <a:ext cx="669925" cy="1168400"/>
          </a:xfrm>
          <a:prstGeom prst="rect">
            <a:avLst/>
          </a:prstGeom>
          <a:noFill/>
          <a:ln w="9525">
            <a:noFill/>
            <a:miter lim="800000"/>
            <a:headEnd/>
            <a:tailEnd/>
          </a:ln>
        </p:spPr>
      </p:pic>
      <p:sp>
        <p:nvSpPr>
          <p:cNvPr id="6154" name="TextBox 10"/>
          <p:cNvSpPr txBox="1">
            <a:spLocks noChangeArrowheads="1"/>
          </p:cNvSpPr>
          <p:nvPr/>
        </p:nvSpPr>
        <p:spPr bwMode="auto">
          <a:xfrm>
            <a:off x="166688" y="5661025"/>
            <a:ext cx="830262" cy="822325"/>
          </a:xfrm>
          <a:prstGeom prst="rect">
            <a:avLst/>
          </a:prstGeom>
          <a:noFill/>
          <a:ln w="9525">
            <a:noFill/>
            <a:miter lim="800000"/>
            <a:headEnd/>
            <a:tailEnd/>
          </a:ln>
        </p:spPr>
        <p:txBody>
          <a:bodyPr wrap="none">
            <a:spAutoFit/>
          </a:bodyPr>
          <a:lstStyle/>
          <a:p>
            <a:r>
              <a:rPr lang="en-US" sz="1000" b="1" i="1">
                <a:solidFill>
                  <a:schemeClr val="bg1"/>
                </a:solidFill>
                <a:latin typeface="Calibri" pitchFamily="34" charset="0"/>
              </a:rPr>
              <a:t>    </a:t>
            </a:r>
            <a:r>
              <a:rPr lang="en-US" sz="1200" b="1" i="1">
                <a:solidFill>
                  <a:schemeClr val="bg1"/>
                </a:solidFill>
                <a:latin typeface="Calibri" pitchFamily="34" charset="0"/>
              </a:rPr>
              <a:t>“It’s</a:t>
            </a:r>
          </a:p>
          <a:p>
            <a:r>
              <a:rPr lang="en-US" sz="1200" b="1" i="1">
                <a:solidFill>
                  <a:schemeClr val="bg1"/>
                </a:solidFill>
                <a:latin typeface="Calibri" pitchFamily="34" charset="0"/>
              </a:rPr>
              <a:t>important</a:t>
            </a:r>
          </a:p>
          <a:p>
            <a:r>
              <a:rPr lang="en-US" sz="1200" b="1" i="1">
                <a:solidFill>
                  <a:schemeClr val="bg1"/>
                </a:solidFill>
                <a:latin typeface="Calibri" pitchFamily="34" charset="0"/>
              </a:rPr>
              <a:t>and</a:t>
            </a:r>
          </a:p>
          <a:p>
            <a:r>
              <a:rPr lang="en-US" sz="1200" b="1" i="1">
                <a:solidFill>
                  <a:schemeClr val="bg1"/>
                </a:solidFill>
                <a:latin typeface="Calibri" pitchFamily="34" charset="0"/>
              </a:rPr>
              <a:t>required.”</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pic17.png"/>
          <p:cNvPicPr>
            <a:picLocks noChangeAspect="1"/>
          </p:cNvPicPr>
          <p:nvPr>
            <p:custDataLst>
              <p:tags r:id="rId2"/>
            </p:custDataLst>
          </p:nvPr>
        </p:nvPicPr>
        <p:blipFill>
          <a:blip r:embed="rId6"/>
          <a:srcRect/>
          <a:stretch>
            <a:fillRect/>
          </a:stretch>
        </p:blipFill>
        <p:spPr bwMode="auto">
          <a:xfrm>
            <a:off x="4114800" y="3873500"/>
            <a:ext cx="5029200" cy="2984500"/>
          </a:xfrm>
          <a:prstGeom prst="rect">
            <a:avLst/>
          </a:prstGeom>
          <a:noFill/>
          <a:ln w="9525">
            <a:noFill/>
            <a:miter lim="800000"/>
            <a:headEnd/>
            <a:tailEnd/>
          </a:ln>
          <a:effectLst>
            <a:innerShdw blurRad="50800" dist="38100" dir="13500000">
              <a:schemeClr val="bg1">
                <a:lumMod val="50000"/>
                <a:alpha val="50000"/>
              </a:schemeClr>
            </a:innerShdw>
          </a:effectLst>
        </p:spPr>
      </p:pic>
      <p:sp>
        <p:nvSpPr>
          <p:cNvPr id="5" name="Title 4"/>
          <p:cNvSpPr>
            <a:spLocks noGrp="1"/>
          </p:cNvSpPr>
          <p:nvPr>
            <p:ph type="title"/>
          </p:nvPr>
        </p:nvSpPr>
        <p:spPr/>
        <p:txBody>
          <a:bodyPr rtlCol="0">
            <a:normAutofit/>
          </a:bodyPr>
          <a:lstStyle/>
          <a:p>
            <a:pPr eaLnBrk="1" fontAlgn="auto" hangingPunct="1">
              <a:spcAft>
                <a:spcPts val="0"/>
              </a:spcAft>
              <a:defRPr/>
            </a:pPr>
            <a:r>
              <a:rPr lang="en-US" sz="3200" b="1" dirty="0" smtClean="0">
                <a:solidFill>
                  <a:srgbClr val="153471"/>
                </a:solidFill>
                <a:latin typeface="Arial Narrow Bold"/>
                <a:ea typeface="+mj-ea"/>
                <a:cs typeface="Arial Narrow Bold"/>
              </a:rPr>
              <a:t>What is considered an injury or illness?</a:t>
            </a:r>
          </a:p>
        </p:txBody>
      </p:sp>
      <p:sp>
        <p:nvSpPr>
          <p:cNvPr id="7172" name="Content Placeholder 5"/>
          <p:cNvSpPr>
            <a:spLocks noGrp="1"/>
          </p:cNvSpPr>
          <p:nvPr>
            <p:ph idx="1"/>
          </p:nvPr>
        </p:nvSpPr>
        <p:spPr>
          <a:xfrm>
            <a:off x="714375" y="1590675"/>
            <a:ext cx="7486650" cy="3638550"/>
          </a:xfrm>
        </p:spPr>
        <p:txBody>
          <a:bodyPr/>
          <a:lstStyle/>
          <a:p>
            <a:pPr eaLnBrk="1" hangingPunct="1"/>
            <a:r>
              <a:rPr lang="en-US" sz="2800" smtClean="0">
                <a:ea typeface="ＭＳ Ｐゴシック" pitchFamily="34" charset="-128"/>
              </a:rPr>
              <a:t>An abnormal condition or disorder</a:t>
            </a:r>
          </a:p>
          <a:p>
            <a:pPr eaLnBrk="1" hangingPunct="1"/>
            <a:r>
              <a:rPr lang="en-US" sz="2800" smtClean="0">
                <a:ea typeface="ＭＳ Ｐゴシック" pitchFamily="34" charset="-128"/>
              </a:rPr>
              <a:t>Not an exposure, unless it results in signs or symptoms</a:t>
            </a:r>
          </a:p>
        </p:txBody>
      </p:sp>
      <p:sp>
        <p:nvSpPr>
          <p:cNvPr id="7173" name="TextBox 6"/>
          <p:cNvSpPr txBox="1">
            <a:spLocks noChangeArrowheads="1"/>
          </p:cNvSpPr>
          <p:nvPr/>
        </p:nvSpPr>
        <p:spPr bwMode="auto">
          <a:xfrm>
            <a:off x="134938" y="6373813"/>
            <a:ext cx="314325" cy="369887"/>
          </a:xfrm>
          <a:prstGeom prst="rect">
            <a:avLst/>
          </a:prstGeom>
          <a:noFill/>
          <a:ln w="9525">
            <a:noFill/>
            <a:miter lim="800000"/>
            <a:headEnd/>
            <a:tailEnd/>
          </a:ln>
        </p:spPr>
        <p:txBody>
          <a:bodyPr wrap="none">
            <a:spAutoFit/>
          </a:bodyPr>
          <a:lstStyle/>
          <a:p>
            <a:r>
              <a:rPr lang="en-US">
                <a:solidFill>
                  <a:schemeClr val="bg1"/>
                </a:solidFill>
              </a:rPr>
              <a:t>5</a:t>
            </a:r>
          </a:p>
        </p:txBody>
      </p:sp>
      <p:pic>
        <p:nvPicPr>
          <p:cNvPr id="7174" name="Picture 6" descr="bottom.png"/>
          <p:cNvPicPr>
            <a:picLocks noChangeAspect="1"/>
          </p:cNvPicPr>
          <p:nvPr>
            <p:custDataLst>
              <p:tags r:id="rId3"/>
            </p:custDataLst>
          </p:nvPr>
        </p:nvPicPr>
        <p:blipFill>
          <a:blip r:embed="rId7"/>
          <a:srcRect/>
          <a:stretch>
            <a:fillRect/>
          </a:stretch>
        </p:blipFill>
        <p:spPr bwMode="auto">
          <a:xfrm>
            <a:off x="0" y="3200400"/>
            <a:ext cx="9144000" cy="3657600"/>
          </a:xfrm>
          <a:prstGeom prst="rect">
            <a:avLst/>
          </a:prstGeom>
          <a:noFill/>
          <a:ln w="9525">
            <a:noFill/>
            <a:miter lim="800000"/>
            <a:headEnd/>
            <a:tailEnd/>
          </a:ln>
        </p:spPr>
      </p:pic>
      <p:sp>
        <p:nvSpPr>
          <p:cNvPr id="7175" name="TextBox 7"/>
          <p:cNvSpPr txBox="1">
            <a:spLocks noChangeArrowheads="1"/>
          </p:cNvSpPr>
          <p:nvPr/>
        </p:nvSpPr>
        <p:spPr bwMode="auto">
          <a:xfrm>
            <a:off x="8623300" y="6443663"/>
            <a:ext cx="298450" cy="338137"/>
          </a:xfrm>
          <a:prstGeom prst="rect">
            <a:avLst/>
          </a:prstGeom>
          <a:noFill/>
          <a:ln w="9525">
            <a:noFill/>
            <a:miter lim="800000"/>
            <a:headEnd/>
            <a:tailEnd/>
          </a:ln>
        </p:spPr>
        <p:txBody>
          <a:bodyPr wrap="none">
            <a:spAutoFit/>
          </a:bodyPr>
          <a:lstStyle/>
          <a:p>
            <a:r>
              <a:rPr lang="en-US" sz="1600">
                <a:solidFill>
                  <a:schemeClr val="bg1"/>
                </a:solidFill>
              </a:rPr>
              <a:t>6</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s2.png"/>
          <p:cNvPicPr>
            <a:picLocks noChangeAspect="1"/>
          </p:cNvPicPr>
          <p:nvPr>
            <p:custDataLst>
              <p:tags r:id="rId2"/>
            </p:custDataLst>
          </p:nvPr>
        </p:nvPicPr>
        <p:blipFill>
          <a:blip r:embed="rId7"/>
          <a:stretch>
            <a:fillRect/>
          </a:stretch>
        </p:blipFill>
        <p:spPr>
          <a:xfrm>
            <a:off x="4114800" y="3874168"/>
            <a:ext cx="5029200" cy="2983832"/>
          </a:xfrm>
          <a:prstGeom prst="rect">
            <a:avLst/>
          </a:prstGeom>
          <a:effectLst>
            <a:innerShdw blurRad="50800" dist="38100" dir="13500000">
              <a:schemeClr val="bg1">
                <a:lumMod val="50000"/>
                <a:alpha val="50000"/>
              </a:schemeClr>
            </a:innerShdw>
          </a:effectLst>
        </p:spPr>
      </p:pic>
      <p:sp>
        <p:nvSpPr>
          <p:cNvPr id="5" name="Title 4"/>
          <p:cNvSpPr>
            <a:spLocks noGrp="1"/>
          </p:cNvSpPr>
          <p:nvPr>
            <p:ph type="title"/>
          </p:nvPr>
        </p:nvSpPr>
        <p:spPr/>
        <p:txBody>
          <a:bodyPr rtlCol="0">
            <a:normAutofit/>
          </a:bodyPr>
          <a:lstStyle/>
          <a:p>
            <a:pPr eaLnBrk="1" fontAlgn="auto" hangingPunct="1">
              <a:spcAft>
                <a:spcPts val="0"/>
              </a:spcAft>
              <a:defRPr/>
            </a:pPr>
            <a:r>
              <a:rPr lang="en-US" sz="3200" b="1" dirty="0" smtClean="0">
                <a:solidFill>
                  <a:srgbClr val="153471"/>
                </a:solidFill>
                <a:latin typeface="Arial Narrow Bold"/>
                <a:ea typeface="+mj-ea"/>
                <a:cs typeface="Arial Narrow Bold"/>
              </a:rPr>
              <a:t>What cases are work related?</a:t>
            </a:r>
          </a:p>
        </p:txBody>
      </p:sp>
      <p:sp>
        <p:nvSpPr>
          <p:cNvPr id="8196" name="TextBox 7"/>
          <p:cNvSpPr txBox="1">
            <a:spLocks noChangeArrowheads="1"/>
          </p:cNvSpPr>
          <p:nvPr/>
        </p:nvSpPr>
        <p:spPr bwMode="auto">
          <a:xfrm>
            <a:off x="134938" y="6373813"/>
            <a:ext cx="314325" cy="369887"/>
          </a:xfrm>
          <a:prstGeom prst="rect">
            <a:avLst/>
          </a:prstGeom>
          <a:noFill/>
          <a:ln w="9525">
            <a:noFill/>
            <a:miter lim="800000"/>
            <a:headEnd/>
            <a:tailEnd/>
          </a:ln>
        </p:spPr>
        <p:txBody>
          <a:bodyPr wrap="none">
            <a:spAutoFit/>
          </a:bodyPr>
          <a:lstStyle/>
          <a:p>
            <a:r>
              <a:rPr lang="en-US">
                <a:solidFill>
                  <a:schemeClr val="bg1"/>
                </a:solidFill>
              </a:rPr>
              <a:t>6</a:t>
            </a:r>
          </a:p>
        </p:txBody>
      </p:sp>
      <p:pic>
        <p:nvPicPr>
          <p:cNvPr id="8197" name="Picture 7" descr="bottom.png"/>
          <p:cNvPicPr>
            <a:picLocks noChangeAspect="1"/>
          </p:cNvPicPr>
          <p:nvPr>
            <p:custDataLst>
              <p:tags r:id="rId3"/>
            </p:custDataLst>
          </p:nvPr>
        </p:nvPicPr>
        <p:blipFill>
          <a:blip r:embed="rId8"/>
          <a:srcRect/>
          <a:stretch>
            <a:fillRect/>
          </a:stretch>
        </p:blipFill>
        <p:spPr bwMode="auto">
          <a:xfrm>
            <a:off x="0" y="3200400"/>
            <a:ext cx="9144000" cy="3657600"/>
          </a:xfrm>
          <a:prstGeom prst="rect">
            <a:avLst/>
          </a:prstGeom>
          <a:noFill/>
          <a:ln w="9525">
            <a:noFill/>
            <a:miter lim="800000"/>
            <a:headEnd/>
            <a:tailEnd/>
          </a:ln>
        </p:spPr>
      </p:pic>
      <p:sp>
        <p:nvSpPr>
          <p:cNvPr id="8198" name="TextBox 8"/>
          <p:cNvSpPr txBox="1">
            <a:spLocks noChangeArrowheads="1"/>
          </p:cNvSpPr>
          <p:nvPr/>
        </p:nvSpPr>
        <p:spPr bwMode="auto">
          <a:xfrm>
            <a:off x="8623300" y="6443663"/>
            <a:ext cx="298450" cy="338137"/>
          </a:xfrm>
          <a:prstGeom prst="rect">
            <a:avLst/>
          </a:prstGeom>
          <a:noFill/>
          <a:ln w="9525">
            <a:noFill/>
            <a:miter lim="800000"/>
            <a:headEnd/>
            <a:tailEnd/>
          </a:ln>
        </p:spPr>
        <p:txBody>
          <a:bodyPr wrap="none">
            <a:spAutoFit/>
          </a:bodyPr>
          <a:lstStyle/>
          <a:p>
            <a:r>
              <a:rPr lang="en-US" sz="1600">
                <a:solidFill>
                  <a:schemeClr val="bg1"/>
                </a:solidFill>
              </a:rPr>
              <a:t>7</a:t>
            </a:r>
          </a:p>
        </p:txBody>
      </p:sp>
      <p:sp>
        <p:nvSpPr>
          <p:cNvPr id="12" name="Oval 11"/>
          <p:cNvSpPr>
            <a:spLocks noChangeArrowheads="1"/>
          </p:cNvSpPr>
          <p:nvPr/>
        </p:nvSpPr>
        <p:spPr bwMode="auto">
          <a:xfrm>
            <a:off x="160338" y="5554663"/>
            <a:ext cx="1195387" cy="1195387"/>
          </a:xfrm>
          <a:prstGeom prst="ellipse">
            <a:avLst/>
          </a:prstGeom>
          <a:solidFill>
            <a:srgbClr val="790000"/>
          </a:solidFill>
          <a:ln w="3175">
            <a:solidFill>
              <a:schemeClr val="tx1"/>
            </a:solidFill>
            <a:round/>
            <a:headEnd/>
            <a:tailEnd/>
          </a:ln>
        </p:spPr>
        <p:txBody>
          <a:bodyPr anchor="ctr"/>
          <a:lstStyle/>
          <a:p>
            <a:pPr algn="r" fontAlgn="auto">
              <a:spcBef>
                <a:spcPts val="0"/>
              </a:spcBef>
              <a:spcAft>
                <a:spcPts val="0"/>
              </a:spcAft>
              <a:defRPr/>
            </a:pPr>
            <a:endParaRPr lang="en-US" dirty="0">
              <a:solidFill>
                <a:schemeClr val="lt1"/>
              </a:solidFill>
              <a:latin typeface="+mn-lt"/>
              <a:ea typeface="+mn-ea"/>
            </a:endParaRPr>
          </a:p>
        </p:txBody>
      </p:sp>
      <p:pic>
        <p:nvPicPr>
          <p:cNvPr id="8200" name="Picture 12" descr="bubble.png"/>
          <p:cNvPicPr>
            <a:picLocks noChangeAspect="1"/>
          </p:cNvPicPr>
          <p:nvPr>
            <p:custDataLst>
              <p:tags r:id="rId4"/>
            </p:custDataLst>
          </p:nvPr>
        </p:nvPicPr>
        <p:blipFill>
          <a:blip r:embed="rId9"/>
          <a:srcRect/>
          <a:stretch>
            <a:fillRect/>
          </a:stretch>
        </p:blipFill>
        <p:spPr bwMode="auto">
          <a:xfrm rot="-154326">
            <a:off x="136525" y="5624513"/>
            <a:ext cx="793750" cy="1127125"/>
          </a:xfrm>
          <a:prstGeom prst="rect">
            <a:avLst/>
          </a:prstGeom>
          <a:noFill/>
          <a:ln w="9525">
            <a:noFill/>
            <a:miter lim="800000"/>
            <a:headEnd/>
            <a:tailEnd/>
          </a:ln>
        </p:spPr>
      </p:pic>
      <p:sp>
        <p:nvSpPr>
          <p:cNvPr id="8201" name="TextBox 14"/>
          <p:cNvSpPr txBox="1">
            <a:spLocks noChangeArrowheads="1"/>
          </p:cNvSpPr>
          <p:nvPr/>
        </p:nvSpPr>
        <p:spPr bwMode="auto">
          <a:xfrm>
            <a:off x="433388" y="5589588"/>
            <a:ext cx="979487" cy="639762"/>
          </a:xfrm>
          <a:prstGeom prst="rect">
            <a:avLst/>
          </a:prstGeom>
          <a:noFill/>
          <a:ln w="9525">
            <a:noFill/>
            <a:miter lim="800000"/>
            <a:headEnd/>
            <a:tailEnd/>
          </a:ln>
        </p:spPr>
        <p:txBody>
          <a:bodyPr wrap="none">
            <a:spAutoFit/>
          </a:bodyPr>
          <a:lstStyle/>
          <a:p>
            <a:r>
              <a:rPr lang="en-US" sz="1000" b="1" i="1">
                <a:solidFill>
                  <a:schemeClr val="bg1"/>
                </a:solidFill>
                <a:latin typeface="Calibri" pitchFamily="34" charset="0"/>
              </a:rPr>
              <a:t>      </a:t>
            </a:r>
            <a:r>
              <a:rPr lang="en-US" sz="1200" b="1" i="1">
                <a:solidFill>
                  <a:schemeClr val="bg1"/>
                </a:solidFill>
                <a:latin typeface="Calibri" pitchFamily="34" charset="0"/>
              </a:rPr>
              <a:t>“It’s</a:t>
            </a:r>
          </a:p>
          <a:p>
            <a:r>
              <a:rPr lang="en-US" sz="1200" b="1" i="1">
                <a:solidFill>
                  <a:schemeClr val="bg1"/>
                </a:solidFill>
                <a:latin typeface="Calibri" pitchFamily="34" charset="0"/>
              </a:rPr>
              <a:t>    easy and</a:t>
            </a:r>
          </a:p>
          <a:p>
            <a:r>
              <a:rPr lang="en-US" sz="1200" b="1" i="1">
                <a:solidFill>
                  <a:schemeClr val="bg1"/>
                </a:solidFill>
                <a:latin typeface="Calibri" pitchFamily="34" charset="0"/>
              </a:rPr>
              <a:t>  beneficial.”</a:t>
            </a:r>
          </a:p>
        </p:txBody>
      </p:sp>
      <p:sp>
        <p:nvSpPr>
          <p:cNvPr id="8202" name="Content Placeholder 5"/>
          <p:cNvSpPr>
            <a:spLocks noGrp="1"/>
          </p:cNvSpPr>
          <p:nvPr>
            <p:ph idx="1"/>
          </p:nvPr>
        </p:nvSpPr>
        <p:spPr>
          <a:xfrm>
            <a:off x="457200" y="1476375"/>
            <a:ext cx="8229600" cy="3409950"/>
          </a:xfrm>
        </p:spPr>
        <p:txBody>
          <a:bodyPr/>
          <a:lstStyle/>
          <a:p>
            <a:pPr eaLnBrk="1" hangingPunct="1"/>
            <a:r>
              <a:rPr lang="en-US" sz="2400" dirty="0" smtClean="0">
                <a:ea typeface="ＭＳ Ｐゴシック" pitchFamily="34" charset="-128"/>
              </a:rPr>
              <a:t>Cases caused by events or exposures in the work environment</a:t>
            </a:r>
          </a:p>
          <a:p>
            <a:pPr eaLnBrk="1" hangingPunct="1"/>
            <a:r>
              <a:rPr lang="en-US" sz="2400" dirty="0" smtClean="0">
                <a:ea typeface="ＭＳ Ｐゴシック" pitchFamily="34" charset="-128"/>
              </a:rPr>
              <a:t>Cases contributed to by events or exposures in the work environment</a:t>
            </a:r>
          </a:p>
          <a:p>
            <a:pPr eaLnBrk="1" hangingPunct="1"/>
            <a:r>
              <a:rPr lang="en-US" sz="2400" dirty="0" smtClean="0">
                <a:ea typeface="ＭＳ Ｐゴシック" pitchFamily="34" charset="-128"/>
              </a:rPr>
              <a:t>Cases significantly aggravated by events or exposures in the work environment</a:t>
            </a:r>
          </a:p>
          <a:p>
            <a:pPr eaLnBrk="1" hangingPunct="1"/>
            <a:endParaRPr lang="en-US" sz="2400" dirty="0" smtClean="0">
              <a:ea typeface="ＭＳ Ｐゴシック" pitchFamily="34" charset="-128"/>
            </a:endParaRPr>
          </a:p>
          <a:p>
            <a:pPr eaLnBrk="1" hangingPunct="1">
              <a:buFont typeface="Arial" pitchFamily="34" charset="0"/>
              <a:buNone/>
            </a:pPr>
            <a:r>
              <a:rPr lang="en-US" sz="1800" dirty="0" smtClean="0">
                <a:ea typeface="ＭＳ Ｐゴシック" pitchFamily="34" charset="-128"/>
              </a:rPr>
              <a:t>(For a list of activities that are not work related, see section </a:t>
            </a:r>
            <a:r>
              <a:rPr lang="en-US" sz="1800" dirty="0" smtClean="0">
                <a:ea typeface="ＭＳ Ｐゴシック" pitchFamily="34" charset="-128"/>
                <a:hlinkClick r:id="rId10"/>
              </a:rPr>
              <a:t>1904.5(b)(2)</a:t>
            </a:r>
            <a:r>
              <a:rPr lang="en-US" sz="1800" dirty="0" smtClean="0">
                <a:ea typeface="ＭＳ Ｐゴシック" pitchFamily="34" charset="-128"/>
              </a:rPr>
              <a:t> [PDF].)</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s2.png"/>
          <p:cNvPicPr>
            <a:picLocks noChangeAspect="1"/>
          </p:cNvPicPr>
          <p:nvPr>
            <p:custDataLst>
              <p:tags r:id="rId2"/>
            </p:custDataLst>
          </p:nvPr>
        </p:nvPicPr>
        <p:blipFill>
          <a:blip r:embed="rId6"/>
          <a:stretch>
            <a:fillRect/>
          </a:stretch>
        </p:blipFill>
        <p:spPr>
          <a:xfrm>
            <a:off x="4114800" y="3874168"/>
            <a:ext cx="5029200" cy="2983832"/>
          </a:xfrm>
          <a:prstGeom prst="rect">
            <a:avLst/>
          </a:prstGeom>
          <a:effectLst>
            <a:innerShdw blurRad="50800" dist="38100" dir="13500000">
              <a:schemeClr val="bg1">
                <a:lumMod val="50000"/>
                <a:alpha val="50000"/>
              </a:schemeClr>
            </a:innerShdw>
          </a:effectLst>
        </p:spPr>
      </p:pic>
      <p:sp>
        <p:nvSpPr>
          <p:cNvPr id="5" name="Title 4"/>
          <p:cNvSpPr>
            <a:spLocks noGrp="1"/>
          </p:cNvSpPr>
          <p:nvPr>
            <p:ph type="title"/>
          </p:nvPr>
        </p:nvSpPr>
        <p:spPr/>
        <p:txBody>
          <a:bodyPr rtlCol="0">
            <a:normAutofit/>
          </a:bodyPr>
          <a:lstStyle/>
          <a:p>
            <a:pPr eaLnBrk="1" fontAlgn="auto" hangingPunct="1">
              <a:spcAft>
                <a:spcPts val="0"/>
              </a:spcAft>
              <a:defRPr/>
            </a:pPr>
            <a:r>
              <a:rPr lang="en-US" sz="3200" b="1" dirty="0" smtClean="0">
                <a:solidFill>
                  <a:srgbClr val="153471"/>
                </a:solidFill>
                <a:latin typeface="Arial Narrow Bold"/>
                <a:ea typeface="+mj-ea"/>
                <a:cs typeface="Arial Narrow Bold"/>
              </a:rPr>
              <a:t>What are the severity criteria for recording a work-related injury or illness?</a:t>
            </a:r>
          </a:p>
        </p:txBody>
      </p:sp>
      <p:sp>
        <p:nvSpPr>
          <p:cNvPr id="9220" name="Content Placeholder 5"/>
          <p:cNvSpPr>
            <a:spLocks noGrp="1"/>
          </p:cNvSpPr>
          <p:nvPr>
            <p:ph idx="1"/>
          </p:nvPr>
        </p:nvSpPr>
        <p:spPr>
          <a:xfrm>
            <a:off x="1514475" y="1533525"/>
            <a:ext cx="6229350" cy="3324225"/>
          </a:xfrm>
        </p:spPr>
        <p:txBody>
          <a:bodyPr/>
          <a:lstStyle/>
          <a:p>
            <a:pPr eaLnBrk="1" hangingPunct="1"/>
            <a:r>
              <a:rPr lang="en-US" sz="2800" smtClean="0">
                <a:ea typeface="ＭＳ Ｐゴシック" pitchFamily="34" charset="-128"/>
              </a:rPr>
              <a:t>Death</a:t>
            </a:r>
          </a:p>
          <a:p>
            <a:pPr eaLnBrk="1" hangingPunct="1"/>
            <a:r>
              <a:rPr lang="en-US" sz="2800" smtClean="0">
                <a:ea typeface="ＭＳ Ｐゴシック" pitchFamily="34" charset="-128"/>
              </a:rPr>
              <a:t>Loss of consciousness</a:t>
            </a:r>
          </a:p>
          <a:p>
            <a:pPr eaLnBrk="1" hangingPunct="1"/>
            <a:r>
              <a:rPr lang="en-US" sz="2800" smtClean="0">
                <a:ea typeface="ＭＳ Ｐゴシック" pitchFamily="34" charset="-128"/>
              </a:rPr>
              <a:t>Days away from work</a:t>
            </a:r>
          </a:p>
          <a:p>
            <a:pPr eaLnBrk="1" hangingPunct="1"/>
            <a:r>
              <a:rPr lang="en-US" sz="2800" smtClean="0">
                <a:ea typeface="ＭＳ Ｐゴシック" pitchFamily="34" charset="-128"/>
              </a:rPr>
              <a:t>Restricted work activity or job transfer</a:t>
            </a:r>
          </a:p>
          <a:p>
            <a:pPr eaLnBrk="1" hangingPunct="1"/>
            <a:r>
              <a:rPr lang="en-US" sz="2800" smtClean="0">
                <a:ea typeface="ＭＳ Ｐゴシック" pitchFamily="34" charset="-128"/>
              </a:rPr>
              <a:t>Medical treatment beyond first aid</a:t>
            </a:r>
          </a:p>
        </p:txBody>
      </p:sp>
      <p:sp>
        <p:nvSpPr>
          <p:cNvPr id="9221" name="TextBox 7"/>
          <p:cNvSpPr txBox="1">
            <a:spLocks noChangeArrowheads="1"/>
          </p:cNvSpPr>
          <p:nvPr/>
        </p:nvSpPr>
        <p:spPr bwMode="auto">
          <a:xfrm>
            <a:off x="134938" y="6373813"/>
            <a:ext cx="314325" cy="369887"/>
          </a:xfrm>
          <a:prstGeom prst="rect">
            <a:avLst/>
          </a:prstGeom>
          <a:noFill/>
          <a:ln w="9525">
            <a:noFill/>
            <a:miter lim="800000"/>
            <a:headEnd/>
            <a:tailEnd/>
          </a:ln>
        </p:spPr>
        <p:txBody>
          <a:bodyPr wrap="none">
            <a:spAutoFit/>
          </a:bodyPr>
          <a:lstStyle/>
          <a:p>
            <a:r>
              <a:rPr lang="en-US">
                <a:solidFill>
                  <a:schemeClr val="bg1"/>
                </a:solidFill>
              </a:rPr>
              <a:t>7</a:t>
            </a:r>
          </a:p>
        </p:txBody>
      </p:sp>
      <p:pic>
        <p:nvPicPr>
          <p:cNvPr id="9222" name="Picture 7" descr="bottom.png"/>
          <p:cNvPicPr>
            <a:picLocks noChangeAspect="1"/>
          </p:cNvPicPr>
          <p:nvPr>
            <p:custDataLst>
              <p:tags r:id="rId3"/>
            </p:custDataLst>
          </p:nvPr>
        </p:nvPicPr>
        <p:blipFill>
          <a:blip r:embed="rId7"/>
          <a:srcRect/>
          <a:stretch>
            <a:fillRect/>
          </a:stretch>
        </p:blipFill>
        <p:spPr bwMode="auto">
          <a:xfrm>
            <a:off x="0" y="3200400"/>
            <a:ext cx="9144000" cy="3657600"/>
          </a:xfrm>
          <a:prstGeom prst="rect">
            <a:avLst/>
          </a:prstGeom>
          <a:noFill/>
          <a:ln w="9525">
            <a:noFill/>
            <a:miter lim="800000"/>
            <a:headEnd/>
            <a:tailEnd/>
          </a:ln>
        </p:spPr>
      </p:pic>
      <p:sp>
        <p:nvSpPr>
          <p:cNvPr id="9223" name="TextBox 8"/>
          <p:cNvSpPr txBox="1">
            <a:spLocks noChangeArrowheads="1"/>
          </p:cNvSpPr>
          <p:nvPr/>
        </p:nvSpPr>
        <p:spPr bwMode="auto">
          <a:xfrm>
            <a:off x="8623300" y="6443663"/>
            <a:ext cx="298450" cy="338137"/>
          </a:xfrm>
          <a:prstGeom prst="rect">
            <a:avLst/>
          </a:prstGeom>
          <a:noFill/>
          <a:ln w="9525">
            <a:noFill/>
            <a:miter lim="800000"/>
            <a:headEnd/>
            <a:tailEnd/>
          </a:ln>
        </p:spPr>
        <p:txBody>
          <a:bodyPr wrap="none">
            <a:spAutoFit/>
          </a:bodyPr>
          <a:lstStyle/>
          <a:p>
            <a:r>
              <a:rPr lang="en-US" sz="1600">
                <a:solidFill>
                  <a:schemeClr val="bg1"/>
                </a:solidFill>
              </a:rPr>
              <a:t>8</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r>
              <a:rPr lang="en-US" sz="3200" b="1" smtClean="0">
                <a:solidFill>
                  <a:srgbClr val="153471"/>
                </a:solidFill>
                <a:latin typeface="Arial Narrow Bold" pitchFamily="-105" charset="0"/>
                <a:ea typeface="ＭＳ Ｐゴシック" pitchFamily="34" charset="-128"/>
              </a:rPr>
              <a:t>OSHA Form 300: Recording a Fatality</a:t>
            </a:r>
          </a:p>
        </p:txBody>
      </p:sp>
      <p:pic>
        <p:nvPicPr>
          <p:cNvPr id="10243" name="Picture 5" descr="OSHA form 300"/>
          <p:cNvPicPr>
            <a:picLocks noChangeAspect="1" noChangeArrowheads="1"/>
          </p:cNvPicPr>
          <p:nvPr>
            <p:custDataLst>
              <p:tags r:id="rId2"/>
            </p:custDataLst>
          </p:nvPr>
        </p:nvPicPr>
        <p:blipFill>
          <a:blip r:embed="rId7"/>
          <a:srcRect/>
          <a:stretch>
            <a:fillRect/>
          </a:stretch>
        </p:blipFill>
        <p:spPr bwMode="auto">
          <a:xfrm>
            <a:off x="457200" y="1685925"/>
            <a:ext cx="8229600" cy="3228975"/>
          </a:xfrm>
          <a:prstGeom prst="rect">
            <a:avLst/>
          </a:prstGeom>
          <a:noFill/>
          <a:ln w="9525">
            <a:solidFill>
              <a:schemeClr val="tx1"/>
            </a:solidFill>
            <a:miter lim="800000"/>
            <a:headEnd/>
            <a:tailEnd/>
          </a:ln>
        </p:spPr>
      </p:pic>
      <p:sp>
        <p:nvSpPr>
          <p:cNvPr id="10244" name="TextBox 5"/>
          <p:cNvSpPr txBox="1">
            <a:spLocks noChangeArrowheads="1"/>
          </p:cNvSpPr>
          <p:nvPr/>
        </p:nvSpPr>
        <p:spPr bwMode="auto">
          <a:xfrm>
            <a:off x="134938" y="6373813"/>
            <a:ext cx="314325" cy="369887"/>
          </a:xfrm>
          <a:prstGeom prst="rect">
            <a:avLst/>
          </a:prstGeom>
          <a:noFill/>
          <a:ln w="9525">
            <a:noFill/>
            <a:miter lim="800000"/>
            <a:headEnd/>
            <a:tailEnd/>
          </a:ln>
        </p:spPr>
        <p:txBody>
          <a:bodyPr wrap="none">
            <a:spAutoFit/>
          </a:bodyPr>
          <a:lstStyle/>
          <a:p>
            <a:r>
              <a:rPr lang="en-US">
                <a:solidFill>
                  <a:schemeClr val="bg1"/>
                </a:solidFill>
              </a:rPr>
              <a:t>8</a:t>
            </a:r>
          </a:p>
        </p:txBody>
      </p:sp>
      <p:pic>
        <p:nvPicPr>
          <p:cNvPr id="10245" name="Picture 6" descr="bottom2.png"/>
          <p:cNvPicPr>
            <a:picLocks noChangeAspect="1"/>
          </p:cNvPicPr>
          <p:nvPr>
            <p:custDataLst>
              <p:tags r:id="rId3"/>
            </p:custDataLst>
          </p:nvPr>
        </p:nvPicPr>
        <p:blipFill>
          <a:blip r:embed="rId8"/>
          <a:srcRect/>
          <a:stretch>
            <a:fillRect/>
          </a:stretch>
        </p:blipFill>
        <p:spPr bwMode="auto">
          <a:xfrm>
            <a:off x="0" y="5386388"/>
            <a:ext cx="9144000" cy="1471612"/>
          </a:xfrm>
          <a:prstGeom prst="rect">
            <a:avLst/>
          </a:prstGeom>
          <a:noFill/>
          <a:ln w="9525">
            <a:noFill/>
            <a:miter lim="800000"/>
            <a:headEnd/>
            <a:tailEnd/>
          </a:ln>
        </p:spPr>
      </p:pic>
      <p:sp>
        <p:nvSpPr>
          <p:cNvPr id="10246" name="TextBox 7"/>
          <p:cNvSpPr txBox="1">
            <a:spLocks noChangeArrowheads="1"/>
          </p:cNvSpPr>
          <p:nvPr/>
        </p:nvSpPr>
        <p:spPr bwMode="auto">
          <a:xfrm>
            <a:off x="8623300" y="6443663"/>
            <a:ext cx="298450" cy="338137"/>
          </a:xfrm>
          <a:prstGeom prst="rect">
            <a:avLst/>
          </a:prstGeom>
          <a:noFill/>
          <a:ln w="9525">
            <a:noFill/>
            <a:miter lim="800000"/>
            <a:headEnd/>
            <a:tailEnd/>
          </a:ln>
        </p:spPr>
        <p:txBody>
          <a:bodyPr wrap="none">
            <a:spAutoFit/>
          </a:bodyPr>
          <a:lstStyle/>
          <a:p>
            <a:r>
              <a:rPr lang="en-US" sz="1600">
                <a:solidFill>
                  <a:schemeClr val="bg1"/>
                </a:solidFill>
              </a:rPr>
              <a:t>9</a:t>
            </a:r>
          </a:p>
        </p:txBody>
      </p:sp>
      <p:sp>
        <p:nvSpPr>
          <p:cNvPr id="11" name="Oval 10"/>
          <p:cNvSpPr>
            <a:spLocks noChangeArrowheads="1"/>
          </p:cNvSpPr>
          <p:nvPr/>
        </p:nvSpPr>
        <p:spPr bwMode="auto">
          <a:xfrm>
            <a:off x="173038" y="5551488"/>
            <a:ext cx="1193800" cy="1193800"/>
          </a:xfrm>
          <a:prstGeom prst="ellipse">
            <a:avLst/>
          </a:prstGeom>
          <a:solidFill>
            <a:srgbClr val="790000"/>
          </a:solidFill>
          <a:ln w="3175">
            <a:solidFill>
              <a:schemeClr val="tx1"/>
            </a:solidFill>
            <a:round/>
            <a:headEnd/>
            <a:tailEnd/>
          </a:ln>
        </p:spPr>
        <p:txBody>
          <a:bodyPr anchor="ctr"/>
          <a:lstStyle/>
          <a:p>
            <a:pPr algn="r" fontAlgn="auto">
              <a:spcBef>
                <a:spcPts val="0"/>
              </a:spcBef>
              <a:spcAft>
                <a:spcPts val="0"/>
              </a:spcAft>
              <a:defRPr/>
            </a:pPr>
            <a:endParaRPr lang="en-US" dirty="0">
              <a:solidFill>
                <a:schemeClr val="lt1"/>
              </a:solidFill>
              <a:latin typeface="+mn-lt"/>
              <a:ea typeface="+mn-ea"/>
            </a:endParaRPr>
          </a:p>
        </p:txBody>
      </p:sp>
      <p:pic>
        <p:nvPicPr>
          <p:cNvPr id="10248" name="Picture 13" descr="bubble.png"/>
          <p:cNvPicPr>
            <a:picLocks noChangeAspect="1"/>
          </p:cNvPicPr>
          <p:nvPr>
            <p:custDataLst>
              <p:tags r:id="rId4"/>
            </p:custDataLst>
          </p:nvPr>
        </p:nvPicPr>
        <p:blipFill>
          <a:blip r:embed="rId9"/>
          <a:srcRect/>
          <a:stretch>
            <a:fillRect/>
          </a:stretch>
        </p:blipFill>
        <p:spPr bwMode="auto">
          <a:xfrm rot="281298">
            <a:off x="744538" y="5602288"/>
            <a:ext cx="669925" cy="1168400"/>
          </a:xfrm>
          <a:prstGeom prst="rect">
            <a:avLst/>
          </a:prstGeom>
          <a:noFill/>
          <a:ln w="9525">
            <a:noFill/>
            <a:miter lim="800000"/>
            <a:headEnd/>
            <a:tailEnd/>
          </a:ln>
        </p:spPr>
      </p:pic>
      <p:sp>
        <p:nvSpPr>
          <p:cNvPr id="10249" name="TextBox 10"/>
          <p:cNvSpPr txBox="1">
            <a:spLocks noChangeArrowheads="1"/>
          </p:cNvSpPr>
          <p:nvPr/>
        </p:nvSpPr>
        <p:spPr bwMode="auto">
          <a:xfrm>
            <a:off x="204788" y="5613400"/>
            <a:ext cx="830262" cy="822325"/>
          </a:xfrm>
          <a:prstGeom prst="rect">
            <a:avLst/>
          </a:prstGeom>
          <a:noFill/>
          <a:ln w="9525">
            <a:noFill/>
            <a:miter lim="800000"/>
            <a:headEnd/>
            <a:tailEnd/>
          </a:ln>
        </p:spPr>
        <p:txBody>
          <a:bodyPr wrap="none">
            <a:spAutoFit/>
          </a:bodyPr>
          <a:lstStyle/>
          <a:p>
            <a:r>
              <a:rPr lang="en-US" sz="1000" b="1" i="1">
                <a:solidFill>
                  <a:schemeClr val="bg1"/>
                </a:solidFill>
                <a:latin typeface="Calibri" pitchFamily="34" charset="0"/>
              </a:rPr>
              <a:t>    </a:t>
            </a:r>
            <a:r>
              <a:rPr lang="en-US" sz="1200" b="1" i="1">
                <a:solidFill>
                  <a:schemeClr val="bg1"/>
                </a:solidFill>
                <a:latin typeface="Calibri" pitchFamily="34" charset="0"/>
              </a:rPr>
              <a:t>“It’s</a:t>
            </a:r>
          </a:p>
          <a:p>
            <a:r>
              <a:rPr lang="en-US" sz="1200" b="1" i="1">
                <a:solidFill>
                  <a:schemeClr val="bg1"/>
                </a:solidFill>
                <a:latin typeface="Calibri" pitchFamily="34" charset="0"/>
              </a:rPr>
              <a:t>important</a:t>
            </a:r>
          </a:p>
          <a:p>
            <a:r>
              <a:rPr lang="en-US" sz="1200" b="1" i="1">
                <a:solidFill>
                  <a:schemeClr val="bg1"/>
                </a:solidFill>
                <a:latin typeface="Calibri" pitchFamily="34" charset="0"/>
              </a:rPr>
              <a:t>and</a:t>
            </a:r>
          </a:p>
          <a:p>
            <a:r>
              <a:rPr lang="en-US" sz="1200" b="1" i="1">
                <a:solidFill>
                  <a:schemeClr val="bg1"/>
                </a:solidFill>
                <a:latin typeface="Calibri" pitchFamily="34" charset="0"/>
              </a:rPr>
              <a:t>required.”</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ARTICULATE_REFERENCE_TYPE_3" val="0"/>
  <p:tag name="ARTICULATE_REFERENCE_TITLE_3" val="Word version"/>
  <p:tag name="ARTICULATE_REFERENCE_3" val="http://www2.ergweb.com/projects/osha-training/osha-log300.doc"/>
  <p:tag name="ARTICULATE_REFERENCE_COUNT" val="2"/>
  <p:tag name="ARTICULATE_REFERENCE_TYPE_1" val="0"/>
  <p:tag name="ARTICULATE_REFERENCE_TITLE_1" val="HTML version of slides with script (508 accessible)"/>
  <p:tag name="ARTICULATE_REFERENCE_1" val="http://www.osha.gov/recordkeeping/tutorial/508.html"/>
  <p:tag name="ARTICULATE_REFERENCE_TYPE_2" val="0"/>
  <p:tag name="ARTICULATE_REFERENCE_TITLE_2" val="PDF of slides with script (print-friendly and 508 accessible)"/>
  <p:tag name="ARTICULATE_REFERENCE_2" val="http://www.osha.gov/recordkeeping/tutorial/osha-log300-script.pdf"/>
  <p:tag name="LMS_COMPLETION_TITLE" val="Brief Tutorial on Completing the OSHA Recordkeeping Forms"/>
  <p:tag name="LMS_COMPLETION_ID" val="Brief_Tutorial_on_Completing_the_OSHA_Recordkeeping_Forms"/>
  <p:tag name="LMS_COMPLETION_VERSION" val="1.0"/>
  <p:tag name="LMS_COMPLETION_DURATION" val="1:00:00"/>
  <p:tag name="LMS_COMPLETION_SCO_TITLE" val="Brief Tutorial on Completing the OSHA Recordkeeping Forms"/>
  <p:tag name="LMS_COMPLETION_SCO_ID" val="Brief_Tutorial_on_Completing_the_OSHA_Recordkeeping_Forms"/>
  <p:tag name="LMS_COMPLETION_EDITION" val="0"/>
  <p:tag name="LMS_COMPLETION_THRESHOLD" val="18"/>
  <p:tag name="LMS_COMPLETION_METHOD" val="VIEW"/>
  <p:tag name="ARTICULATE_LOGO" val="osha-in-a-box6.gif"/>
  <p:tag name="ARTICULATE_TEMPLATE_GUID" val="8f5ad861-8737-48cb-ad76-73d081877e55"/>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Brief Tutorial on Completing the OSHA Recordkeeping Forms&amp;quot;&quot;/&gt;&lt;property id=&quot;20307&quot; value=&quot;257&quot;/&gt;&lt;/object&gt;&lt;object type=&quot;3&quot; unique_id=&quot;10006&quot;&gt;&lt;property id=&quot;20148&quot; value=&quot;5&quot;/&gt;&lt;property id=&quot;20300&quot; value=&quot;Slide 3 - &amp;quot;Who has to complete the OSHA injury and illness recordkeeping forms?&amp;quot;&quot;/&gt;&lt;property id=&quot;20307&quot; value=&quot;258&quot;/&gt;&lt;/object&gt;&lt;object type=&quot;3&quot; unique_id=&quot;10007&quot;&gt;&lt;property id=&quot;20148&quot; value=&quot;5&quot;/&gt;&lt;property id=&quot;20300&quot; value=&quot;Slide 4 - &amp;quot;What forms must be completed?&amp;quot;&quot;/&gt;&lt;property id=&quot;20307&quot; value=&quot;259&quot;/&gt;&lt;/object&gt;&lt;object type=&quot;3&quot; unique_id=&quot;10008&quot;&gt;&lt;property id=&quot;20148&quot; value=&quot;5&quot;/&gt;&lt;property id=&quot;20300&quot; value=&quot;Slide 5 - &amp;quot;What cases need to be recorded on the forms?&amp;quot;&quot;/&gt;&lt;property id=&quot;20307&quot; value=&quot;260&quot;/&gt;&lt;/object&gt;&lt;object type=&quot;3&quot; unique_id=&quot;10009&quot;&gt;&lt;property id=&quot;20148&quot; value=&quot;5&quot;/&gt;&lt;property id=&quot;20300&quot; value=&quot;Slide 6 - &amp;quot;What is considered an injury or illness?&amp;quot;&quot;/&gt;&lt;property id=&quot;20307&quot; value=&quot;261&quot;/&gt;&lt;/object&gt;&lt;object type=&quot;3&quot; unique_id=&quot;10010&quot;&gt;&lt;property id=&quot;20148&quot; value=&quot;5&quot;/&gt;&lt;property id=&quot;20300&quot; value=&quot;Slide 7 - &amp;quot;What cases are work related?&amp;quot;&quot;/&gt;&lt;property id=&quot;20307&quot; value=&quot;262&quot;/&gt;&lt;/object&gt;&lt;object type=&quot;3&quot; unique_id=&quot;10011&quot;&gt;&lt;property id=&quot;20148&quot; value=&quot;5&quot;/&gt;&lt;property id=&quot;20300&quot; value=&quot;Slide 8 - &amp;quot;What are the severity criteria for recording a work-related injury or illness?&amp;quot;&quot;/&gt;&lt;property id=&quot;20307&quot; value=&quot;263&quot;/&gt;&lt;/object&gt;&lt;object type=&quot;3&quot; unique_id=&quot;10012&quot;&gt;&lt;property id=&quot;20148&quot; value=&quot;5&quot;/&gt;&lt;property id=&quot;20300&quot; value=&quot;Slide 9 - &amp;quot;OSHA Form 300: Recording a Fatality&amp;quot;&quot;/&gt;&lt;property id=&quot;20307&quot; value=&quot;264&quot;/&gt;&lt;/object&gt;&lt;object type=&quot;3&quot; unique_id=&quot;10013&quot;&gt;&lt;property id=&quot;20148&quot; value=&quot;5&quot;/&gt;&lt;property id=&quot;20300&quot; value=&quot;Slide 10 - &amp;quot;OSHA Form 300: Recording a Case with Days Away From Work&amp;quot;&quot;/&gt;&lt;property id=&quot;20307&quot; value=&quot;265&quot;/&gt;&lt;/object&gt;&lt;object type=&quot;3&quot; unique_id=&quot;10014&quot;&gt;&lt;property id=&quot;20148&quot; value=&quot;5&quot;/&gt;&lt;property id=&quot;20300&quot; value=&quot;Slide 11 - &amp;quot;OSHA Form 300: Recording a Case with Restricted Work Activity or Job Transfer&amp;quot;&quot;/&gt;&lt;property id=&quot;20307&quot; value=&quot;266&quot;/&gt;&lt;/object&gt;&lt;object type=&quot;3&quot; unique_id=&quot;10015&quot;&gt;&lt;property id=&quot;20148&quot; value=&quot;5&quot;/&gt;&lt;property id=&quot;20300&quot; value=&quot;Slide 12 - &amp;quot;OSHA Form 300: Recording a Case with Medical Treatment beyond First Aid&amp;quot;&quot;/&gt;&lt;property id=&quot;20307&quot; value=&quot;267&quot;/&gt;&lt;/object&gt;&lt;object type=&quot;3&quot; unique_id=&quot;10016&quot;&gt;&lt;property id=&quot;20148&quot; value=&quot;5&quot;/&gt;&lt;property id=&quot;20300&quot; value=&quot;Slide 13 - &amp;quot;Other Recording Criteria&amp;quot;&quot;/&gt;&lt;property id=&quot;20307&quot; value=&quot;268&quot;/&gt;&lt;/object&gt;&lt;object type=&quot;3&quot; unique_id=&quot;10017&quot;&gt;&lt;property id=&quot;20148&quot; value=&quot;5&quot;/&gt;&lt;property id=&quot;20300&quot; value=&quot;Slide 14 - &amp;quot;OSHA Form 301: Injury and Illness Incident Report&amp;quot;&quot;/&gt;&lt;property id=&quot;20307&quot; value=&quot;269&quot;/&gt;&lt;/object&gt;&lt;object type=&quot;3&quot; unique_id=&quot;10018&quot;&gt;&lt;property id=&quot;20148&quot; value=&quot;5&quot;/&gt;&lt;property id=&quot;20300&quot; value=&quot;Slide 15 - &amp;quot;OSHA Form 300A: Summary of Work-Related Injuries and Illnesses&amp;quot;&quot;/&gt;&lt;property id=&quot;20307&quot; value=&quot;270&quot;/&gt;&lt;/object&gt;&lt;object type=&quot;3&quot; unique_id=&quot;10019&quot;&gt;&lt;property id=&quot;20148&quot; value=&quot;5&quot;/&gt;&lt;property id=&quot;20300&quot; value=&quot;Slide 16 - &amp;quot;OSHA Form 300A: Summary of Work-Related Injuries and Illnesses (continued)&amp;quot;&quot;/&gt;&lt;property id=&quot;20307&quot; value=&quot;271&quot;/&gt;&lt;/object&gt;&lt;object type=&quot;3&quot; unique_id=&quot;10020&quot;&gt;&lt;property id=&quot;20148&quot; value=&quot;5&quot;/&gt;&lt;property id=&quot;20300&quot; value=&quot;Slide 17 - &amp;quot;Keep the Forms on File&amp;quot;&quot;/&gt;&lt;property id=&quot;20307&quot; value=&quot;273&quot;/&gt;&lt;/object&gt;&lt;object type=&quot;3&quot; unique_id=&quot;10021&quot;&gt;&lt;property id=&quot;20148&quot; value=&quot;5&quot;/&gt;&lt;property id=&quot;20300&quot; value=&quot;Slide 18&quot;/&gt;&lt;property id=&quot;20307&quot; value=&quot;274&quot;/&gt;&lt;/object&gt;&lt;/object&gt;&lt;/object&gt;&lt;/database&gt;"/>
  <p:tag name="ARTICULATE_AUDIO_TEMP" val="C:\Users\KCabral\AppData\Local\Temp\articulate\presenter\ae\audio\20140730154558\"/>
  <p:tag name="ARTICULATE_PROJECT_OPEN" val="1"/>
  <p:tag name="ARTICULATE_TEMPLATE" val="blue-epa"/>
  <p:tag name="ARTICULATE_PRESENTER_VERSION" val="6"/>
  <p:tag name="PUBLISH_TITLE" val="Brief Tutorial on Completing the OSHA Recordkeeping Forms"/>
  <p:tag name="ARTICULATE_PUBLISH_PATH" val="C:\Users\KCabral\Desktop\John-B"/>
  <p:tag name="ARTICULATE_PRESENTER" val="(None selected)"/>
  <p:tag name="ARTICULATE_PRESENTER_GUID" val="9869030842"/>
  <p:tag name="ARTICULATE_LMS" val="0"/>
  <p:tag name="ARTICULATE_USE_PROJECT_TEMPLATE" val="1"/>
  <p:tag name="LMS_PUBLISH" val="No"/>
  <p:tag name="PRESENTER_PREVIEW_MODE" val="0"/>
  <p:tag name="PRESENTER_PREVIEW_START" val="1"/>
  <p:tag name="PLAYERLOGOHEIGHT" val="90"/>
  <p:tag name="PLAYERLOGOWIDTH" val="222"/>
  <p:tag name="LAUNCHINNEWWINDOW" val="0"/>
  <p:tag name="LASTPUBLISHED" val="C:\Users\KCabral\Desktop\John-B\Brief Tutorial on Completing the OSHA Recordkeeping Forms\player.html"/>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maYxZIai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2986.75"/>
  <p:tag name="MARGIN_3" val="4071"/>
  <p:tag name="MARGIN_4" val="-4085"/>
  <p:tag name="MARGIN_5" val="-4049"/>
  <p:tag name="FONT_SIZE" val="10"/>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4f18a050-94f0-4344-9337-a279c8a278aa"/>
  <p:tag name="ANNOTATION_TYPE_5" val="2"/>
  <p:tag name="ANNOTATION_START_5" val="15.0"/>
  <p:tag name="ANNOTATION_END_5" val="15.8"/>
  <p:tag name="ANNOTATION_TOP_5" val="142.8"/>
  <p:tag name="ANNOTATION_LEFT_5" val="25.0"/>
  <p:tag name="ANNOTATION_WIDTH_5" val="539.1"/>
  <p:tag name="ANNOTATION_HEIGHT_5" val="39.7"/>
  <p:tag name="ANNOTATION_ANIMATION_5" val="4"/>
  <p:tag name="ANNOTATION_ROTATION_5" val="0"/>
  <p:tag name="ANNOTATION_SUB_TYPE_5" val="11"/>
  <p:tag name="ANNOTATION_LOOP_COUNT_5" val="1"/>
  <p:tag name="ANNOTATION_BOX_RADIUS_5" val="5"/>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15.8"/>
  <p:tag name="ANNOTATION_TOP_6" val="-29.6"/>
  <p:tag name="ANNOTATION_LEFT_6" val="-29.7"/>
  <p:tag name="ANNOTATION_WIDTH_6" val="635.4"/>
  <p:tag name="ANNOTATION_HEIGHT_6" val="491.3"/>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855309"/>
  <p:tag name="ANNOTATION_FILL_ALPHA_6" val="50"/>
  <p:tag name="ANNOTATION_BORDER_WIDTH_6" val="2"/>
  <p:tag name="ARTICULATE_SLIDE_PAUSE" val="1"/>
  <p:tag name="ARTICULATE_NAV_LEVEL" val="1"/>
  <p:tag name="ARTICULATE_PLAYLIST_ID" val="-1"/>
  <p:tag name="ARTICULATE_LOCK_SLIDE" val="0"/>
  <p:tag name="AUDIO_IMPORT" val="C:\Users\KCabral\Desktop\JohnB-edits\sound-assets\OSHA SLIDE 3 SCRIPT-kc-revised-new.mp3"/>
  <p:tag name="AUDIO_ID" val="258"/>
  <p:tag name="ELAPSEDTIME" val="107.167"/>
  <p:tag name="ANNOTATION_TYPE_1" val="2"/>
  <p:tag name="ANNOTATION_START_1" val="10.4"/>
  <p:tag name="ANNOTATION_END_1" val="10.4"/>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10.4"/>
  <p:tag name="ANNOTATION_END_2" val="48.1"/>
  <p:tag name="ANNOTATION_TOP_2" val="141.3"/>
  <p:tag name="ANNOTATION_LEFT_2" val="31.3"/>
  <p:tag name="ANNOTATION_WIDTH_2" val="499.2"/>
  <p:tag name="ANNOTATION_HEIGHT_2" val="46.8"/>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48.1"/>
  <p:tag name="ANNOTATION_END_3" val="48.1"/>
  <p:tag name="ANNOTATION_TOP_3" val="-37.2"/>
  <p:tag name="ANNOTATION_LEFT_3" val="-37.3"/>
  <p:tag name="ANNOTATION_WIDTH_3" val="650.5"/>
  <p:tag name="ANNOTATION_HEIGHT_3" val="506.4"/>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48.1"/>
  <p:tag name="ANNOTATION_END_4" val="66.9"/>
  <p:tag name="ANNOTATION_TOP_4" val="191.8"/>
  <p:tag name="ANNOTATION_LEFT_4" val="29.8"/>
  <p:tag name="ANNOTATION_WIDTH_4" val="504.5"/>
  <p:tag name="ANNOTATION_HEIGHT_4" val="48.3"/>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COUNT" val="4"/>
  <p:tag name="ARTICULATE_SLIDE_NAV" val="3"/>
</p:tagLst>
</file>

<file path=ppt/tags/tag13.xml><?xml version="1.0" encoding="utf-8"?>
<p:tagLst xmlns:a="http://schemas.openxmlformats.org/drawingml/2006/main" xmlns:r="http://schemas.openxmlformats.org/officeDocument/2006/relationships" xmlns:p="http://schemas.openxmlformats.org/presentationml/2006/main">
  <p:tag name="ARTICULATE_SOURCE_IMAGE" val="C:\WINDOWS\TEMP\articulate\presenter\imgtemp\RafJMEqj_files\slide0001_image001.png"/>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GMamLB9C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FzUJZYVP_files\slide0001_image001.png"/>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UDIO_IMPORT" val="I:\web\OSHA-300.jb\revised-sounds\03 What forms must be completed.mp3"/>
  <p:tag name="AUDIO_ID" val="259"/>
  <p:tag name="ELAPSEDTIME" val="35.79"/>
  <p:tag name="ARTICULATE_SLIDE_GUID" val="b45391e6-4b36-496c-ba7a-79b4ec313696"/>
  <p:tag name="ANNOTATION_TYPE_1" val="0"/>
  <p:tag name="ANNOTATION_START_1" val="6.8"/>
  <p:tag name="ANNOTATION_END_1" val="8.6"/>
  <p:tag name="ANNOTATION_TOP_1" val="113.2"/>
  <p:tag name="ANNOTATION_LEFT_1" val="35.1"/>
  <p:tag name="ANNOTATION_WIDTH_1" val="89.2"/>
  <p:tag name="ANNOTATION_HEIGHT_1" val="88.9"/>
  <p:tag name="ANNOTATION_ANIMATION_1" val="3"/>
  <p:tag name="ANNOTATION_ROTATION_1" val="0"/>
  <p:tag name="ANNOTATION_SUB_TYPE_1" val="2"/>
  <p:tag name="ANNOTATION_LOOP_COUNT_1" val="3"/>
  <p:tag name="ANNOTATION_BOX_RADIUS_1" val="0"/>
  <p:tag name="ANNOTATION_SCALE_1" val="93.75"/>
  <p:tag name="ANNOTATION_BORDER_ALPHA_1" val="100"/>
  <p:tag name="ANNOTATION_BORDER_COLOR_1" val="15921906"/>
  <p:tag name="ANNOTATION_FILL_COLOR_1" val="6108951"/>
  <p:tag name="ANNOTATION_FILL_ALPHA_1" val="100"/>
  <p:tag name="ANNOTATION_BORDER_WIDTH_1" val="2"/>
  <p:tag name="ANNOTATION_TYPE_2" val="0"/>
  <p:tag name="ANNOTATION_START_2" val="8.6"/>
  <p:tag name="ANNOTATION_END_2" val="11.3"/>
  <p:tag name="ANNOTATION_TOP_2" val="141.6"/>
  <p:tag name="ANNOTATION_LEFT_2" val="31.5"/>
  <p:tag name="ANNOTATION_WIDTH_2" val="89.2"/>
  <p:tag name="ANNOTATION_HEIGHT_2" val="88.9"/>
  <p:tag name="ANNOTATION_ANIMATION_2" val="3"/>
  <p:tag name="ANNOTATION_ROTATION_2" val="0"/>
  <p:tag name="ANNOTATION_SUB_TYPE_2" val="2"/>
  <p:tag name="ANNOTATION_LOOP_COUNT_2" val="3"/>
  <p:tag name="ANNOTATION_BOX_RADIUS_2" val="0"/>
  <p:tag name="ANNOTATION_SCALE_2" val="93.75"/>
  <p:tag name="ANNOTATION_BORDER_ALPHA_2" val="100"/>
  <p:tag name="ANNOTATION_BORDER_COLOR_2" val="15921906"/>
  <p:tag name="ANNOTATION_FILL_COLOR_2" val="6108951"/>
  <p:tag name="ANNOTATION_FILL_ALPHA_2" val="100"/>
  <p:tag name="ANNOTATION_BORDER_WIDTH_2" val="2"/>
  <p:tag name="ANNOTATION_TYPE_3" val="0"/>
  <p:tag name="ANNOTATION_START_3" val="19.0"/>
  <p:tag name="ANNOTATION_END_3" val="21.5"/>
  <p:tag name="ANNOTATION_TOP_3" val="168.3"/>
  <p:tag name="ANNOTATION_LEFT_3" val="32.1"/>
  <p:tag name="ANNOTATION_WIDTH_3" val="89.2"/>
  <p:tag name="ANNOTATION_HEIGHT_3" val="88.9"/>
  <p:tag name="ANNOTATION_ANIMATION_3" val="3"/>
  <p:tag name="ANNOTATION_ROTATION_3" val="0"/>
  <p:tag name="ANNOTATION_SUB_TYPE_3" val="2"/>
  <p:tag name="ANNOTATION_LOOP_COUNT_3" val="3"/>
  <p:tag name="ANNOTATION_BOX_RADIUS_3" val="0"/>
  <p:tag name="ANNOTATION_SCALE_3" val="93.75"/>
  <p:tag name="ANNOTATION_BORDER_ALPHA_3" val="100"/>
  <p:tag name="ANNOTATION_BORDER_COLOR_3" val="15921906"/>
  <p:tag name="ANNOTATION_FILL_COLOR_3" val="6108951"/>
  <p:tag name="ANNOTATION_FILL_ALPHA_3" val="100"/>
  <p:tag name="ANNOTATION_BORDER_WIDTH_3" val="2"/>
  <p:tag name="ANNOTATION_COUNT" val="3"/>
  <p:tag name="ARTICULATE_SLIDE_PAUSE" val="1"/>
  <p:tag name="ARTICULATE_NAV_LEVEL" val="1"/>
  <p:tag name="ARTICULATE_PLAYLIST_ID" val="-1"/>
  <p:tag name="ARTICULATE_LOCK_SLIDE" val="0"/>
  <p:tag name="ARTICULATE_SLIDE_NAV" val="4"/>
</p:tagLst>
</file>

<file path=ppt/tags/tag18.xml><?xml version="1.0" encoding="utf-8"?>
<p:tagLst xmlns:a="http://schemas.openxmlformats.org/drawingml/2006/main" xmlns:r="http://schemas.openxmlformats.org/officeDocument/2006/relationships" xmlns:p="http://schemas.openxmlformats.org/presentationml/2006/main">
  <p:tag name="ARTICULATE_SOURCE_IMAGE" val="C:\WINDOWS\TEMP\articulate\presenter\imgtemp\EyI3CWaj_files\slide0001_image001.png"/>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TrIbVIa9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035281f-7d55-4f7f-9af3-91c4f2a0ce90"/>
  <p:tag name="ARTICULATE_TITLE_TAG" val="Welcome"/>
  <p:tag name="TIMELINE" val="11.26"/>
  <p:tag name="AUDIO_IMPORT" val="I:\web\OSHA-300.jb\revised-sounds\001 - First slide.mp3"/>
  <p:tag name="AUDIO_ID" val="256"/>
  <p:tag name="ELAPSEDTIME" val="7.578"/>
  <p:tag name="ARTICULATE_SLIDE_PAUSE" val="0"/>
  <p:tag name="ARTICULATE_NAV_LEVEL" val="1"/>
  <p:tag name="ARTICULATE_PLAYLIST_ID" val="-1"/>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2986.75"/>
  <p:tag name="MARGIN_3" val="4071"/>
  <p:tag name="MARGIN_4" val="-4085"/>
  <p:tag name="MARGIN_5" val="-4049"/>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eb668aaf-ac47-499a-a2e1-fd752c19ec38"/>
  <p:tag name="AUDIO_IMPORT" val="I:\web\OSHA-300.jb\revised-sounds\04 What cases need to be recorded.mp3"/>
  <p:tag name="AUDIO_ID" val="260"/>
  <p:tag name="ELAPSEDTIME" val="17.739"/>
  <p:tag name="ARTICULATE_SLIDE_PAUSE" val="1"/>
  <p:tag name="ARTICULATE_NAV_LEVEL" val="1"/>
  <p:tag name="ARTICULATE_PLAYLIST_ID" val="-1"/>
  <p:tag name="ARTICULATE_LOCK_SLIDE" val="0"/>
  <p:tag name="ARTICULATE_SLIDE_NAV" val="5"/>
</p:tagLst>
</file>

<file path=ppt/tags/tag22.xml><?xml version="1.0" encoding="utf-8"?>
<p:tagLst xmlns:a="http://schemas.openxmlformats.org/drawingml/2006/main" xmlns:r="http://schemas.openxmlformats.org/officeDocument/2006/relationships" xmlns:p="http://schemas.openxmlformats.org/presentationml/2006/main">
  <p:tag name="ARTICULATE_SOURCE_IMAGE" val="C:\WINDOWS\TEMP\articulate\presenter\imgtemp\MhkpXXMo_files\slide0001_image001.png"/>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W99wpGmE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1Yb1gqAH_files\slide0001_image001.png"/>
</p:tagLst>
</file>

<file path=ppt/tags/tag25.xml><?xml version="1.0" encoding="utf-8"?>
<p:tagLst xmlns:a="http://schemas.openxmlformats.org/drawingml/2006/main" xmlns:r="http://schemas.openxmlformats.org/officeDocument/2006/relationships" xmlns:p="http://schemas.openxmlformats.org/presentationml/2006/main">
  <p:tag name="AUDIO_IMPORT" val="I:\web\OSHA-300.jb\revised-sounds\05 What is considered injury.mp3"/>
  <p:tag name="AUDIO_ID" val="261"/>
  <p:tag name="ELAPSEDTIME" val="48.276"/>
  <p:tag name="ARTICULATE_SLIDE_GUID" val="2722f877-a65a-4b5c-a69a-179240d01339"/>
  <p:tag name="ARTICULATE_SLIDE_PAUSE" val="1"/>
  <p:tag name="ARTICULATE_NAV_LEVEL" val="1"/>
  <p:tag name="ARTICULATE_PLAYLIST_ID" val="-1"/>
  <p:tag name="ARTICULATE_LOCK_SLIDE" val="0"/>
  <p:tag name="ARTICULATE_SLIDE_NAV" val="6"/>
</p:tagLst>
</file>

<file path=ppt/tags/tag26.xml><?xml version="1.0" encoding="utf-8"?>
<p:tagLst xmlns:a="http://schemas.openxmlformats.org/drawingml/2006/main" xmlns:r="http://schemas.openxmlformats.org/officeDocument/2006/relationships" xmlns:p="http://schemas.openxmlformats.org/presentationml/2006/main">
  <p:tag name="ARTICULATE_SOURCE_IMAGE" val="C:\WINDOWS\TEMP\articulate\presenter\imgtemp\pysXANfW_files\slide0001_image001.png"/>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81lncPRV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4b489c08-72df-4faf-a52e-d717ebd446d2"/>
  <p:tag name="ANNOTATION_TYPE_2" val="0"/>
  <p:tag name="ANNOTATION_START_2" val="39.1"/>
  <p:tag name="ANNOTATION_TOP_2" val="229.9"/>
  <p:tag name="ANNOTATION_LEFT_2" val="366.8"/>
  <p:tag name="ANNOTATION_WIDTH_2" val="89.2"/>
  <p:tag name="ANNOTATION_HEIGHT_2" val="88.9"/>
  <p:tag name="ANNOTATION_ANIMATION_2" val="3"/>
  <p:tag name="ANNOTATION_ROTATION_2" val="45"/>
  <p:tag name="ANNOTATION_SUB_TYPE_2" val="1"/>
  <p:tag name="ANNOTATION_LOOP_COUNT_2" val="3"/>
  <p:tag name="ANNOTATION_BOX_RADIUS_2" val="0"/>
  <p:tag name="ANNOTATION_SCALE_2" val="93.75"/>
  <p:tag name="ANNOTATION_BORDER_ALPHA_2" val="100"/>
  <p:tag name="ANNOTATION_BORDER_COLOR_2" val="15921906"/>
  <p:tag name="ANNOTATION_FILL_COLOR_2" val="6108951"/>
  <p:tag name="ANNOTATION_FILL_ALPHA_2" val="100"/>
  <p:tag name="ANNOTATION_BORDER_WIDTH_2" val="2"/>
  <p:tag name="ARTICULATE_SLIDE_PAUSE" val="1"/>
  <p:tag name="ARTICULATE_NAV_LEVEL" val="1"/>
  <p:tag name="ARTICULATE_PLAYLIST_ID" val="-1"/>
  <p:tag name="ARTICULATE_LOCK_SLIDE" val="0"/>
  <p:tag name="AUDIO_IMPORT" val="C:\Users\KCabral\Desktop\JohnB-edits\sound-assets\06 What cases are work related-revised-new2.mp3"/>
  <p:tag name="AUDIO_ID" val="262"/>
  <p:tag name="ELAPSEDTIME" val="54.18"/>
  <p:tag name="ANNOTATION_TYPE_1" val="0"/>
  <p:tag name="ANNOTATION_START_1" val="45.4"/>
  <p:tag name="ANNOTATION_TOP_1" val="230.5"/>
  <p:tag name="ANNOTATION_LEFT_1" val="393.4"/>
  <p:tag name="ANNOTATION_WIDTH_1" val="111.8"/>
  <p:tag name="ANNOTATION_HEIGHT_1" val="111.5"/>
  <p:tag name="ANNOTATION_ANIMATION_1" val="3"/>
  <p:tag name="ANNOTATION_ROTATION_1" val="45"/>
  <p:tag name="ANNOTATION_SUB_TYPE_1" val="1"/>
  <p:tag name="ANNOTATION_LOOP_COUNT_1" val="3"/>
  <p:tag name="ANNOTATION_BOX_RADIUS_1" val="0"/>
  <p:tag name="ANNOTATION_SCALE_1" val="125"/>
  <p:tag name="ANNOTATION_BORDER_ALPHA_1" val="100"/>
  <p:tag name="ANNOTATION_BORDER_COLOR_1" val="15773696"/>
  <p:tag name="ANNOTATION_FILL_COLOR_1" val="6108951"/>
  <p:tag name="ANNOTATION_FILL_ALPHA_1" val="100"/>
  <p:tag name="ANNOTATION_BORDER_WIDTH_1" val="2"/>
  <p:tag name="ANNOTATION_COUNT" val="1"/>
  <p:tag name="ARTICULATE_SLIDE_NAV" val="7"/>
</p:tagLst>
</file>

<file path=ppt/tags/tag29.xml><?xml version="1.0" encoding="utf-8"?>
<p:tagLst xmlns:a="http://schemas.openxmlformats.org/drawingml/2006/main" xmlns:r="http://schemas.openxmlformats.org/officeDocument/2006/relationships" xmlns:p="http://schemas.openxmlformats.org/presentationml/2006/main">
  <p:tag name="ARTICULATE_SOURCE_IMAGE" val="C:\WINDOWS\TEMP\articulate\presenter\imgtemp\Wt8mULxw_files\slide0001_image001.png"/>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nJg9gKt6_files\slide0001_image001.pn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fUIQ2Dsj_files\slide0001_image001.png"/>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y83W7DTZ_files\slide0001_image001.png"/>
</p:tagLst>
</file>

<file path=ppt/tags/tag32.xml><?xml version="1.0" encoding="utf-8"?>
<p:tagLst xmlns:a="http://schemas.openxmlformats.org/drawingml/2006/main" xmlns:r="http://schemas.openxmlformats.org/officeDocument/2006/relationships" xmlns:p="http://schemas.openxmlformats.org/presentationml/2006/main">
  <p:tag name="BULLET_3" val="8226"/>
  <p:tag name="BULLET_1" val="8226"/>
  <p:tag name="BULLET_2"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p="http://schemas.openxmlformats.org/presentationml/2006/main">
  <p:tag name="AUDIO_IMPORT" val="I:\web\OSHA-300.jb\revised-sounds\07 Severity Criteria.mp3"/>
  <p:tag name="AUDIO_ID" val="263"/>
  <p:tag name="ELAPSEDTIME" val="24.27"/>
  <p:tag name="ARTICULATE_SLIDE_GUID" val="bf3d6230-3e99-4829-a4c1-4e6213e5164f"/>
  <p:tag name="ANNOTATION_TYPE_1" val="0"/>
  <p:tag name="ANNOTATION_START_1" val="8.4"/>
  <p:tag name="ANNOTATION_END_1" val="10.3"/>
  <p:tag name="ANNOTATION_TOP_1" val="109.0"/>
  <p:tag name="ANNOTATION_LEFT_1" val="80.2"/>
  <p:tag name="ANNOTATION_WIDTH_1" val="89.2"/>
  <p:tag name="ANNOTATION_HEIGHT_1" val="88.9"/>
  <p:tag name="ANNOTATION_ANIMATION_1" val="4"/>
  <p:tag name="ANNOTATION_ROTATION_1" val="0"/>
  <p:tag name="ANNOTATION_SUB_TYPE_1" val="3"/>
  <p:tag name="ANNOTATION_LOOP_COUNT_1" val="1"/>
  <p:tag name="ANNOTATION_BOX_RADIUS_1" val="0"/>
  <p:tag name="ANNOTATION_SCALE_1" val="93.75"/>
  <p:tag name="ANNOTATION_BORDER_ALPHA_1" val="100"/>
  <p:tag name="ANNOTATION_BORDER_COLOR_1" val="16777215"/>
  <p:tag name="ANNOTATION_FILL_COLOR_1" val="3969653"/>
  <p:tag name="ANNOTATION_FILL_ALPHA_1" val="100"/>
  <p:tag name="ANNOTATION_BORDER_WIDTH_1" val="2"/>
  <p:tag name="ANNOTATION_TYPE_2" val="0"/>
  <p:tag name="ANNOTATION_START_2" val="10.3"/>
  <p:tag name="ANNOTATION_END_2" val="12.0"/>
  <p:tag name="ANNOTATION_TOP_2" val="139.3"/>
  <p:tag name="ANNOTATION_LEFT_2" val="78.5"/>
  <p:tag name="ANNOTATION_WIDTH_2" val="89.2"/>
  <p:tag name="ANNOTATION_HEIGHT_2" val="88.9"/>
  <p:tag name="ANNOTATION_ANIMATION_2" val="4"/>
  <p:tag name="ANNOTATION_ROTATION_2" val="0"/>
  <p:tag name="ANNOTATION_SUB_TYPE_2" val="3"/>
  <p:tag name="ANNOTATION_LOOP_COUNT_2" val="1"/>
  <p:tag name="ANNOTATION_BOX_RADIUS_2" val="0"/>
  <p:tag name="ANNOTATION_SCALE_2" val="93.75"/>
  <p:tag name="ANNOTATION_BORDER_ALPHA_2" val="100"/>
  <p:tag name="ANNOTATION_BORDER_COLOR_2" val="16777215"/>
  <p:tag name="ANNOTATION_FILL_COLOR_2" val="3969653"/>
  <p:tag name="ANNOTATION_FILL_ALPHA_2" val="100"/>
  <p:tag name="ANNOTATION_BORDER_WIDTH_2" val="2"/>
  <p:tag name="ANNOTATION_TYPE_3" val="0"/>
  <p:tag name="ANNOTATION_START_3" val="12.0"/>
  <p:tag name="ANNOTATION_END_3" val="13.7"/>
  <p:tag name="ANNOTATION_TOP_3" val="171.9"/>
  <p:tag name="ANNOTATION_LEFT_3" val="77.9"/>
  <p:tag name="ANNOTATION_WIDTH_3" val="89.2"/>
  <p:tag name="ANNOTATION_HEIGHT_3" val="88.9"/>
  <p:tag name="ANNOTATION_ANIMATION_3" val="4"/>
  <p:tag name="ANNOTATION_ROTATION_3" val="0"/>
  <p:tag name="ANNOTATION_SUB_TYPE_3" val="3"/>
  <p:tag name="ANNOTATION_LOOP_COUNT_3" val="1"/>
  <p:tag name="ANNOTATION_BOX_RADIUS_3" val="0"/>
  <p:tag name="ANNOTATION_SCALE_3" val="93.75"/>
  <p:tag name="ANNOTATION_BORDER_ALPHA_3" val="100"/>
  <p:tag name="ANNOTATION_BORDER_COLOR_3" val="16777215"/>
  <p:tag name="ANNOTATION_FILL_COLOR_3" val="3969653"/>
  <p:tag name="ANNOTATION_FILL_ALPHA_3" val="100"/>
  <p:tag name="ANNOTATION_BORDER_WIDTH_3" val="2"/>
  <p:tag name="ANNOTATION_TYPE_4" val="0"/>
  <p:tag name="ANNOTATION_START_4" val="13.7"/>
  <p:tag name="ANNOTATION_END_4" val="16.2"/>
  <p:tag name="ANNOTATION_TOP_4" val="204.4"/>
  <p:tag name="ANNOTATION_LEFT_4" val="77.3"/>
  <p:tag name="ANNOTATION_WIDTH_4" val="89.2"/>
  <p:tag name="ANNOTATION_HEIGHT_4" val="88.9"/>
  <p:tag name="ANNOTATION_ANIMATION_4" val="4"/>
  <p:tag name="ANNOTATION_ROTATION_4" val="0"/>
  <p:tag name="ANNOTATION_SUB_TYPE_4" val="3"/>
  <p:tag name="ANNOTATION_LOOP_COUNT_4" val="1"/>
  <p:tag name="ANNOTATION_BOX_RADIUS_4" val="0"/>
  <p:tag name="ANNOTATION_SCALE_4" val="93.75"/>
  <p:tag name="ANNOTATION_BORDER_ALPHA_4" val="100"/>
  <p:tag name="ANNOTATION_BORDER_COLOR_4" val="16777215"/>
  <p:tag name="ANNOTATION_FILL_COLOR_4" val="3969653"/>
  <p:tag name="ANNOTATION_FILL_ALPHA_4" val="100"/>
  <p:tag name="ANNOTATION_BORDER_WIDTH_4" val="2"/>
  <p:tag name="ANNOTATION_TYPE_5" val="0"/>
  <p:tag name="ANNOTATION_START_5" val="16.2"/>
  <p:tag name="ANNOTATION_END_5" val="19.3"/>
  <p:tag name="ANNOTATION_TOP_5" val="235.3"/>
  <p:tag name="ANNOTATION_LEFT_5" val="76.7"/>
  <p:tag name="ANNOTATION_WIDTH_5" val="89.2"/>
  <p:tag name="ANNOTATION_HEIGHT_5" val="88.9"/>
  <p:tag name="ANNOTATION_ANIMATION_5" val="4"/>
  <p:tag name="ANNOTATION_ROTATION_5" val="0"/>
  <p:tag name="ANNOTATION_SUB_TYPE_5" val="3"/>
  <p:tag name="ANNOTATION_LOOP_COUNT_5" val="1"/>
  <p:tag name="ANNOTATION_BOX_RADIUS_5" val="0"/>
  <p:tag name="ANNOTATION_SCALE_5" val="93.75"/>
  <p:tag name="ANNOTATION_BORDER_ALPHA_5" val="100"/>
  <p:tag name="ANNOTATION_BORDER_COLOR_5" val="16777215"/>
  <p:tag name="ANNOTATION_FILL_COLOR_5" val="3969653"/>
  <p:tag name="ANNOTATION_FILL_ALPHA_5" val="100"/>
  <p:tag name="ANNOTATION_BORDER_WIDTH_5" val="2"/>
  <p:tag name="ANNOTATION_COUNT" val="5"/>
  <p:tag name="ARTICULATE_TITLE_TAG" val="What are the severity criteria for recording a work-related I/I?"/>
  <p:tag name="ARTICULATE_SLIDE_PAUSE" val="1"/>
  <p:tag name="ARTICULATE_NAV_LEVEL" val="1"/>
  <p:tag name="ARTICULATE_PLAYLIST_ID" val="-1"/>
  <p:tag name="ARTICULATE_LOCK_SLIDE" val="0"/>
  <p:tag name="ARTICULATE_SLIDE_NAV" val="8"/>
</p:tagLst>
</file>

<file path=ppt/tags/tag34.xml><?xml version="1.0" encoding="utf-8"?>
<p:tagLst xmlns:a="http://schemas.openxmlformats.org/drawingml/2006/main" xmlns:r="http://schemas.openxmlformats.org/officeDocument/2006/relationships" xmlns:p="http://schemas.openxmlformats.org/presentationml/2006/main">
  <p:tag name="ARTICULATE_SOURCE_IMAGE" val="C:\WINDOWS\TEMP\articulate\presenter\imgtemp\0z9p2Yhc_files\slide0001_image001.png"/>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zghk1uM3_files\slide0001_image001.png"/>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2986.75"/>
  <p:tag name="MARGIN_3" val="4071"/>
  <p:tag name="MARGIN_4" val="-4085"/>
  <p:tag name="MARGIN_5" val="-4049"/>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795dc497-c0a8-449f-8484-a3d130cf18a3"/>
  <p:tag name="ARTICULATE_TITLE_TAG" val="OSHA Form 300: Recording a Fatality"/>
  <p:tag name="ARTICULATE_SLIDE_PAUSE" val="1"/>
  <p:tag name="ARTICULATE_NAV_LEVEL" val="1"/>
  <p:tag name="ARTICULATE_PLAYLIST_ID" val="-1"/>
  <p:tag name="ARTICULATE_LOCK_SLIDE" val="0"/>
  <p:tag name="ANNOTATION_TYPE_1" val="2"/>
  <p:tag name="ANNOTATION_START_1" val="3.1"/>
  <p:tag name="ANNOTATION_END_1" val="3.1"/>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3.1"/>
  <p:tag name="ANNOTATION_END_2" val="8.0"/>
  <p:tag name="ANNOTATION_TOP_2" val="242.4"/>
  <p:tag name="ANNOTATION_LEFT_2" val="266.8"/>
  <p:tag name="ANNOTATION_WIDTH_2" val="21.6"/>
  <p:tag name="ANNOTATION_HEIGHT_2" val="66.9"/>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8.0"/>
  <p:tag name="ANNOTATION_END_3" val="8.0"/>
  <p:tag name="ANNOTATION_TOP_3" val="-37.2"/>
  <p:tag name="ANNOTATION_LEFT_3" val="-37.3"/>
  <p:tag name="ANNOTATION_WIDTH_3" val="650.5"/>
  <p:tag name="ANNOTATION_HEIGHT_3" val="506.4"/>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8.0"/>
  <p:tag name="ANNOTATION_END_4" val="14.1"/>
  <p:tag name="ANNOTATION_TOP_4" val="214.1"/>
  <p:tag name="ANNOTATION_LEFT_4" val="441.9"/>
  <p:tag name="ANNOTATION_WIDTH_4" val="107.3"/>
  <p:tag name="ANNOTATION_HEIGHT_4" val="97.4"/>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COUNT" val="4"/>
  <p:tag name="AUDIO_IMPORT" val="C:\Users\KCabral\Desktop\JohnB-edits\sound-assets\OSHA SLIDE 9 SCRIPT-kc-revised-new.mp3"/>
  <p:tag name="AUDIO_ID" val="264"/>
  <p:tag name="ELAPSEDTIME" val="32.407"/>
  <p:tag name="ARTICULATE_SLIDE_NAV" val="9"/>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iReICnGV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WINDOWS\TEMP\articulate\presenter\imgtemp\BTgCwgpq_files\slide0001_image001.png"/>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oPU3dxzO_files\slide0001_image001.png"/>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42.xml><?xml version="1.0" encoding="utf-8"?>
<p:tagLst xmlns:a="http://schemas.openxmlformats.org/drawingml/2006/main" xmlns:r="http://schemas.openxmlformats.org/officeDocument/2006/relationships" xmlns:p="http://schemas.openxmlformats.org/presentationml/2006/main">
  <p:tag name="AUDIO_IMPORT" val="I:\web\OSHA-300.jb\revised-sounds\09 OSHA Form 300-recording case days from work.mp3"/>
  <p:tag name="AUDIO_ID" val="265"/>
  <p:tag name="ELAPSEDTIME" val="42.608"/>
  <p:tag name="ARTICULATE_SLIDE_GUID" val="8a5809d4-06dc-4fbf-9d54-7941e9310d39"/>
  <p:tag name="ANNOTATION_TYPE_1" val="2"/>
  <p:tag name="ANNOTATION_START_1" val="9.4"/>
  <p:tag name="ANNOTATION_END_1" val="9.4"/>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9.4"/>
  <p:tag name="ANNOTATION_END_2" val="14.3"/>
  <p:tag name="ANNOTATION_TOP_2" val="247.1"/>
  <p:tag name="ANNOTATION_LEFT_2" val="280.6"/>
  <p:tag name="ANNOTATION_WIDTH_2" val="35.1"/>
  <p:tag name="ANNOTATION_HEIGHT_2" val="85.3"/>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14.3"/>
  <p:tag name="ANNOTATION_END_3" val="14.3"/>
  <p:tag name="ANNOTATION_TOP_3" val="-29.6"/>
  <p:tag name="ANNOTATION_LEFT_3" val="-29.7"/>
  <p:tag name="ANNOTATION_WIDTH_3" val="635.4"/>
  <p:tag name="ANNOTATION_HEIGHT_3" val="491.3"/>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14.3"/>
  <p:tag name="ANNOTATION_END_4" val="19.3"/>
  <p:tag name="ANNOTATION_TOP_4" val="248.3"/>
  <p:tag name="ANNOTATION_LEFT_4" val="380.4"/>
  <p:tag name="ANNOTATION_WIDTH_4" val="29.1"/>
  <p:tag name="ANNOTATION_HEIGHT_4" val="84.1"/>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19.3"/>
  <p:tag name="ANNOTATION_END_5" val="19.3"/>
  <p:tag name="ANNOTATION_TOP_5" val="-29.6"/>
  <p:tag name="ANNOTATION_LEFT_5" val="-29.7"/>
  <p:tag name="ANNOTATION_WIDTH_5" val="635.4"/>
  <p:tag name="ANNOTATION_HEIGHT_5" val="491.3"/>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19.3"/>
  <p:tag name="ANNOTATION_END_6" val="22.5"/>
  <p:tag name="ANNOTATION_TOP_6" val="240.6"/>
  <p:tag name="ANNOTATION_LEFT_6" val="435.7"/>
  <p:tag name="ANNOTATION_WIDTH_6" val="107.6"/>
  <p:tag name="ANNOTATION_HEIGHT_6" val="88.9"/>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COUNT" val="6"/>
  <p:tag name="ARTICULATE_TITLE_TAG" val="Recording a Case with Days Away From Work"/>
  <p:tag name="ARTICULATE_SLIDE_PAUSE" val="1"/>
  <p:tag name="ARTICULATE_NAV_LEVEL" val="1"/>
  <p:tag name="ARTICULATE_PLAYLIST_ID" val="-1"/>
  <p:tag name="ARTICULATE_LOCK_SLIDE" val="0"/>
  <p:tag name="ARTICULATE_SLIDE_NAV" val="10"/>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HelBG1u9_files\slide0001_image001.png"/>
</p:tagLst>
</file>

<file path=ppt/tags/tag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2986.75"/>
  <p:tag name="MARGIN_3" val="4071"/>
  <p:tag name="MARGIN_4" val="-4085"/>
  <p:tag name="MARGIN_5" val="-4049"/>
  <p:tag name="FONT_SIZE" val="12"/>
</p:tagLst>
</file>

<file path=ppt/tags/tag46.xml><?xml version="1.0" encoding="utf-8"?>
<p:tagLst xmlns:a="http://schemas.openxmlformats.org/drawingml/2006/main" xmlns:r="http://schemas.openxmlformats.org/officeDocument/2006/relationships" xmlns:p="http://schemas.openxmlformats.org/presentationml/2006/main">
  <p:tag name="AUDIO_IMPORT" val="I:\web\OSHA-300.jb\revised-sounds\10 OSHA Form 300-recording restricted work activity.mp3"/>
  <p:tag name="AUDIO_ID" val="266"/>
  <p:tag name="ELAPSEDTIME" val="73.929"/>
  <p:tag name="ARTICULATE_SLIDE_GUID" val="fee192db-7622-4ca0-99b1-6fdc6662ac05"/>
  <p:tag name="ANNOTATION_TYPE_1" val="2"/>
  <p:tag name="ANNOTATION_START_1" val="12.3"/>
  <p:tag name="ANNOTATION_END_1" val="12.3"/>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12.3"/>
  <p:tag name="ANNOTATION_END_2" val="18.1"/>
  <p:tag name="ANNOTATION_TOP_2" val="257.2"/>
  <p:tag name="ANNOTATION_LEFT_2" val="316.8"/>
  <p:tag name="ANNOTATION_WIDTH_2" val="32.7"/>
  <p:tag name="ANNOTATION_HEIGHT_2" val="84.1"/>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18.1"/>
  <p:tag name="ANNOTATION_END_3" val="18.1"/>
  <p:tag name="ANNOTATION_TOP_3" val="-29.6"/>
  <p:tag name="ANNOTATION_LEFT_3" val="-29.7"/>
  <p:tag name="ANNOTATION_WIDTH_3" val="635.4"/>
  <p:tag name="ANNOTATION_HEIGHT_3" val="491.3"/>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18.1"/>
  <p:tag name="ANNOTATION_END_4" val="26.3"/>
  <p:tag name="ANNOTATION_TOP_4" val="237.0"/>
  <p:tag name="ANNOTATION_LEFT_4" val="409.6"/>
  <p:tag name="ANNOTATION_WIDTH_4" val="26.7"/>
  <p:tag name="ANNOTATION_HEIGHT_4" val="104.3"/>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26.3"/>
  <p:tag name="ANNOTATION_END_5" val="26.3"/>
  <p:tag name="ANNOTATION_TOP_5" val="-29.6"/>
  <p:tag name="ANNOTATION_LEFT_5" val="-29.7"/>
  <p:tag name="ANNOTATION_WIDTH_5" val="635.4"/>
  <p:tag name="ANNOTATION_HEIGHT_5" val="491.3"/>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26.3"/>
  <p:tag name="ANNOTATION_END_6" val="30.0"/>
  <p:tag name="ANNOTATION_TOP_6" val="228.1"/>
  <p:tag name="ANNOTATION_LEFT_6" val="437.5"/>
  <p:tag name="ANNOTATION_WIDTH_6" val="100.5"/>
  <p:tag name="ANNOTATION_HEIGHT_6" val="115.6"/>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COUNT" val="6"/>
  <p:tag name="ARTICULATE_TITLE_TAG" val="Recording a Case with Restricted Work Activity or Job Transfer"/>
  <p:tag name="ARTICULATE_SLIDE_PAUSE" val="1"/>
  <p:tag name="ARTICULATE_NAV_LEVEL" val="1"/>
  <p:tag name="ARTICULATE_PLAYLIST_ID" val="-1"/>
  <p:tag name="ARTICULATE_LOCK_SLIDE" val="0"/>
  <p:tag name="ARTICULATE_SLIDE_NAV" val="11"/>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MI6Hemqi_files\slide0001_image001.png"/>
</p:tagLst>
</file>

<file path=ppt/tags/tag4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jYlZWSOp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tCuM1xZv_files\slide0001_image001.png"/>
</p:tagLst>
</file>

<file path=ppt/tags/tag5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2986.75"/>
  <p:tag name="MARGIN_3" val="4071"/>
  <p:tag name="MARGIN_4" val="-4085"/>
  <p:tag name="MARGIN_5" val="-4049"/>
  <p:tag name="FONT_SIZE" val="12"/>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78ae56bb-a9f2-4eae-97aa-84811cbc0d63"/>
  <p:tag name="ANNOTATION_TYPE_1" val="2"/>
  <p:tag name="ANNOTATION_START_1" val="11.7"/>
  <p:tag name="ANNOTATION_END_1" val="11.7"/>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11.7"/>
  <p:tag name="ANNOTATION_END_2" val="18.3"/>
  <p:tag name="ANNOTATION_TOP_2" val="243.6"/>
  <p:tag name="ANNOTATION_LEFT_2" val="342.4"/>
  <p:tag name="ANNOTATION_WIDTH_2" val="33.9"/>
  <p:tag name="ANNOTATION_HEIGHT_2" val="91.3"/>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18.3"/>
  <p:tag name="ANNOTATION_END_3" val="18.3"/>
  <p:tag name="ANNOTATION_TOP_3" val="-29.6"/>
  <p:tag name="ANNOTATION_LEFT_3" val="-29.7"/>
  <p:tag name="ANNOTATION_WIDTH_3" val="635.4"/>
  <p:tag name="ANNOTATION_HEIGHT_3" val="491.3"/>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18.3"/>
  <p:tag name="ANNOTATION_END_4" val="21.6"/>
  <p:tag name="ANNOTATION_TOP_4" val="214.5"/>
  <p:tag name="ANNOTATION_LEFT_4" val="429.2"/>
  <p:tag name="ANNOTATION_WIDTH_4" val="98.1"/>
  <p:tag name="ANNOTATION_HEIGHT_4" val="122.1"/>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0"/>
  <p:tag name="ANNOTATION_START_5" val="50.2"/>
  <p:tag name="ANNOTATION_TOP_5" val="364.4"/>
  <p:tag name="ANNOTATION_LEFT_5" val="474.9"/>
  <p:tag name="ANNOTATION_WIDTH_5" val="89.2"/>
  <p:tag name="ANNOTATION_HEIGHT_5" val="88.9"/>
  <p:tag name="ANNOTATION_ANIMATION_5" val="3"/>
  <p:tag name="ANNOTATION_ROTATION_5" val="225"/>
  <p:tag name="ANNOTATION_SUB_TYPE_5" val="1"/>
  <p:tag name="ANNOTATION_LOOP_COUNT_5" val="3"/>
  <p:tag name="ANNOTATION_BOX_RADIUS_5" val="0"/>
  <p:tag name="ANNOTATION_SCALE_5" val="93.75"/>
  <p:tag name="ANNOTATION_BORDER_ALPHA_5" val="100"/>
  <p:tag name="ANNOTATION_BORDER_COLOR_5" val="15921906"/>
  <p:tag name="ANNOTATION_FILL_COLOR_5" val="6108951"/>
  <p:tag name="ANNOTATION_FILL_ALPHA_5" val="100"/>
  <p:tag name="ANNOTATION_BORDER_WIDTH_5" val="2"/>
  <p:tag name="ANNOTATION_COUNT" val="5"/>
  <p:tag name="ARTICULATE_TITLE_TAG" val="Recording a Case with Medical Treatment beyond First Aid"/>
  <p:tag name="ARTICULATE_SLIDE_PAUSE" val="1"/>
  <p:tag name="ARTICULATE_NAV_LEVEL" val="1"/>
  <p:tag name="ARTICULATE_PLAYLIST_ID" val="-1"/>
  <p:tag name="ARTICULATE_LOCK_SLIDE" val="0"/>
  <p:tag name="AUDIO_IMPORT" val="I:\web\OSHA-300.jb\revised-sounds\11 OSHA Form 300-recording medical treament beyond first aid-record-keeping-page.mp3"/>
  <p:tag name="AUDIO_ID" val="267"/>
  <p:tag name="ELAPSEDTIME" val="58.281"/>
  <p:tag name="ARTICULATE_SLIDE_NAV" val="12"/>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BTEUkr3D_files\slide0001_image001.png"/>
</p:tagLst>
</file>

<file path=ppt/tags/tag5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2986.75"/>
  <p:tag name="MARGIN_3" val="4071"/>
  <p:tag name="MARGIN_4" val="-4085"/>
  <p:tag name="MARGIN_5" val="-4049"/>
  <p:tag name="FONT_SIZE" val="12"/>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831a1c33-1f60-4d59-9f11-5ff059832f0e"/>
  <p:tag name="ARTICULATE_SLIDE_PAUSE" val="1"/>
  <p:tag name="ARTICULATE_NAV_LEVEL" val="1"/>
  <p:tag name="ARTICULATE_PLAYLIST_ID" val="-1"/>
  <p:tag name="ARTICULATE_LOCK_SLIDE" val="0"/>
  <p:tag name="AUDIO_IMPORT" val="C:\Users\KCabral\Desktop\JohnB-edits\sound-assets\12 Other Recording Critera-kc-revised-new.mp3"/>
  <p:tag name="AUDIO_ID" val="268"/>
  <p:tag name="ELAPSEDTIME" val="49.217"/>
  <p:tag name="ARTICULATE_SLIDE_NAV" val="13"/>
</p:tagLst>
</file>

<file path=ppt/tags/tag56.xml><?xml version="1.0" encoding="utf-8"?>
<p:tagLst xmlns:a="http://schemas.openxmlformats.org/drawingml/2006/main" xmlns:r="http://schemas.openxmlformats.org/officeDocument/2006/relationships" xmlns:p="http://schemas.openxmlformats.org/presentationml/2006/main">
  <p:tag name="ARTICULATE_SOURCE_IMAGE" val="C:\WINDOWS\TEMP\articulate\presenter\imgtemp\Lgwsda8k_files\slide0001_image001.png"/>
  <p:tag name="ARTICULATE_PUBLISH_MODE" val="2"/>
</p:tagLst>
</file>

<file path=ppt/tags/tag5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ZDFiLFIG_files\slide0001_image001.png"/>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9HA80zLp_files\slide0001_image001.png"/>
</p:tagLst>
</file>

<file path=ppt/tags/tag59.xml><?xml version="1.0" encoding="utf-8"?>
<p:tagLst xmlns:a="http://schemas.openxmlformats.org/drawingml/2006/main" xmlns:r="http://schemas.openxmlformats.org/officeDocument/2006/relationships" xmlns:p="http://schemas.openxmlformats.org/presentationml/2006/main">
  <p:tag name="AUDIO_IMPORT" val="I:\web\OSHA-300.jb\revised-sounds\13 OSHA Form 301-Injury and Illness.mp3"/>
  <p:tag name="AUDIO_ID" val="269"/>
  <p:tag name="ELAPSEDTIME" val="47.388"/>
  <p:tag name="ARTICULATE_SLIDE_GUID" val="3f54de93-2dfa-4b7a-86ea-5d504ceabe97"/>
  <p:tag name="ARTICULATE_SLIDE_PAUSE" val="1"/>
  <p:tag name="ARTICULATE_NAV_LEVEL" val="1"/>
  <p:tag name="ARTICULATE_PLAYLIST_ID" val="-1"/>
  <p:tag name="ARTICULATE_LOCK_SLIDE" val="0"/>
  <p:tag name="ARTICULATE_SLIDE_NAV" val="14"/>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yFNeXcJs_files\slide0001_image001.png"/>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XddBUaVZ_files\slide0001_image001.png"/>
</p:tagLst>
</file>

<file path=ppt/tags/tag62.xml><?xml version="1.0" encoding="utf-8"?>
<p:tagLst xmlns:a="http://schemas.openxmlformats.org/drawingml/2006/main" xmlns:r="http://schemas.openxmlformats.org/officeDocument/2006/relationships" xmlns:p="http://schemas.openxmlformats.org/presentationml/2006/main">
  <p:tag name="AUDIO_IMPORT" val="I:\web\OSHA-300.jb\revised-sounds\14 OSHA Form 300A-Summary of work-related injuries.mp3"/>
  <p:tag name="AUDIO_ID" val="270"/>
  <p:tag name="ELAPSEDTIME" val="38.611"/>
  <p:tag name="ARTICULATE_SLIDE_GUID" val="5f296188-49e1-4cd1-90fd-a8c28d0a0ac9"/>
  <p:tag name="ARTICULATE_SLIDE_PAUSE" val="1"/>
  <p:tag name="ARTICULATE_NAV_LEVEL" val="1"/>
  <p:tag name="ARTICULATE_PLAYLIST_ID" val="-1"/>
  <p:tag name="ARTICULATE_LOCK_SLIDE" val="0"/>
  <p:tag name="ARTICULATE_SLIDE_NAV" val="15"/>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mDrWMM2H_files\slide0001_image001.png"/>
</p:tagLst>
</file>

<file path=ppt/tags/tag6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WIGt65Sr_files\slide0001_image001.png"/>
</p:tagLst>
</file>

<file path=ppt/tags/tag66.xml><?xml version="1.0" encoding="utf-8"?>
<p:tagLst xmlns:a="http://schemas.openxmlformats.org/drawingml/2006/main" xmlns:r="http://schemas.openxmlformats.org/officeDocument/2006/relationships" xmlns:p="http://schemas.openxmlformats.org/presentationml/2006/main">
  <p:tag name="ARTICULATE_SLIDE_GUID" val="4833adf4-bc95-4777-b553-73ac44c5385e"/>
  <p:tag name="ANNOTATION_TYPE_1" val="2"/>
  <p:tag name="ANNOTATION_START_1" val="10.4"/>
  <p:tag name="ANNOTATION_END_1" val="10.4"/>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10.4"/>
  <p:tag name="ANNOTATION_END_2" val="13.6"/>
  <p:tag name="ANNOTATION_TOP_2" val="90.7"/>
  <p:tag name="ANNOTATION_LEFT_2" val="152.2"/>
  <p:tag name="ANNOTATION_WIDTH_2" val="245.5"/>
  <p:tag name="ANNOTATION_HEIGHT_2" val="78.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16.2"/>
  <p:tag name="ANNOTATION_END_3" val="16.2"/>
  <p:tag name="ANNOTATION_TOP_3" val="-29.6"/>
  <p:tag name="ANNOTATION_LEFT_3" val="-29.7"/>
  <p:tag name="ANNOTATION_WIDTH_3" val="635.4"/>
  <p:tag name="ANNOTATION_HEIGHT_3" val="491.3"/>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16.2"/>
  <p:tag name="ANNOTATION_END_4" val="28.4"/>
  <p:tag name="ANNOTATION_TOP_4" val="323.0"/>
  <p:tag name="ANNOTATION_LEFT_4" val="153.4"/>
  <p:tag name="ANNOTATION_WIDTH_4" val="246.1"/>
  <p:tag name="ANNOTATION_HEIGHT_4" val="40.3"/>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COUNT" val="4"/>
  <p:tag name="AUDIO_IMPORT" val="I:\web\OSHA-300.jb\revised-sounds\15 OSHA Form 300A-Summary of work-related injuries-CONT.mp3"/>
  <p:tag name="AUDIO_ID" val="271"/>
  <p:tag name="ELAPSEDTIME" val="49.008"/>
  <p:tag name="ARTICULATE_SLIDE_PAUSE" val="1"/>
  <p:tag name="ARTICULATE_NAV_LEVEL" val="1"/>
  <p:tag name="ARTICULATE_PLAYLIST_ID" val="-1"/>
  <p:tag name="ARTICULATE_LOCK_SLIDE" val="0"/>
  <p:tag name="ARTICULATE_SLIDE_NAV" val="16"/>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KW79LpGn_files\slide0001_image001.png"/>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uSih8epS_files\slide0001_image001.png"/>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2986.75"/>
  <p:tag name="MARGIN_3" val="4071"/>
  <p:tag name="MARGIN_4" val="-4085"/>
  <p:tag name="MARGIN_5" val="-4049"/>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ekquHNda_files\slide0001_image001.png"/>
</p:tagLst>
</file>

<file path=ppt/tags/tag70.xml><?xml version="1.0" encoding="utf-8"?>
<p:tagLst xmlns:a="http://schemas.openxmlformats.org/drawingml/2006/main" xmlns:r="http://schemas.openxmlformats.org/officeDocument/2006/relationships" xmlns:p="http://schemas.openxmlformats.org/presentationml/2006/main">
  <p:tag name="ARTICULATE_SLIDE_GUID" val="35a5da2a-350d-4975-93c6-4576fb42d721"/>
  <p:tag name="ARTICULATE_SLIDE_PAUSE" val="1"/>
  <p:tag name="ARTICULATE_NAV_LEVEL" val="1"/>
  <p:tag name="ARTICULATE_PLAYLIST_ID" val="-1"/>
  <p:tag name="ARTICULATE_LOCK_SLIDE" val="0"/>
  <p:tag name="AUDIO_IMPORT" val="C:\Users\KCabral\Desktop\JohnB-edits\sound-assets\16 Keep forms on file-kc-revised-new.mp3"/>
  <p:tag name="AUDIO_ID" val="273"/>
  <p:tag name="ELAPSEDTIME" val="52.404"/>
  <p:tag name="ANNOTATION_TYPE_1" val="0"/>
  <p:tag name="ANNOTATION_START_1" val="5.1"/>
  <p:tag name="ANNOTATION_END_1" val="15.7"/>
  <p:tag name="ANNOTATION_TOP_1" val="117.5"/>
  <p:tag name="ANNOTATION_LEFT_1" val="72.3"/>
  <p:tag name="ANNOTATION_WIDTH_1" val="111.8"/>
  <p:tag name="ANNOTATION_HEIGHT_1" val="111.5"/>
  <p:tag name="ANNOTATION_ANIMATION_1" val="4"/>
  <p:tag name="ANNOTATION_ROTATION_1" val="0"/>
  <p:tag name="ANNOTATION_SUB_TYPE_1" val="3"/>
  <p:tag name="ANNOTATION_LOOP_COUNT_1" val="1"/>
  <p:tag name="ANNOTATION_BOX_RADIUS_1" val="0"/>
  <p:tag name="ANNOTATION_SCALE_1" val="125"/>
  <p:tag name="ANNOTATION_BORDER_ALPHA_1" val="100"/>
  <p:tag name="ANNOTATION_BORDER_COLOR_1" val="16777215"/>
  <p:tag name="ANNOTATION_FILL_COLOR_1" val="3969653"/>
  <p:tag name="ANNOTATION_FILL_ALPHA_1" val="100"/>
  <p:tag name="ANNOTATION_BORDER_WIDTH_1" val="2"/>
  <p:tag name="ANNOTATION_TYPE_2" val="0"/>
  <p:tag name="ANNOTATION_START_2" val="15.7"/>
  <p:tag name="ANNOTATION_END_2" val="21.0"/>
  <p:tag name="ANNOTATION_TOP_2" val="149.5"/>
  <p:tag name="ANNOTATION_LEFT_2" val="72.3"/>
  <p:tag name="ANNOTATION_WIDTH_2" val="111.8"/>
  <p:tag name="ANNOTATION_HEIGHT_2" val="111.5"/>
  <p:tag name="ANNOTATION_ANIMATION_2" val="4"/>
  <p:tag name="ANNOTATION_ROTATION_2" val="0"/>
  <p:tag name="ANNOTATION_SUB_TYPE_2" val="3"/>
  <p:tag name="ANNOTATION_LOOP_COUNT_2" val="1"/>
  <p:tag name="ANNOTATION_BOX_RADIUS_2" val="0"/>
  <p:tag name="ANNOTATION_SCALE_2" val="125"/>
  <p:tag name="ANNOTATION_BORDER_ALPHA_2" val="100"/>
  <p:tag name="ANNOTATION_BORDER_COLOR_2" val="16777215"/>
  <p:tag name="ANNOTATION_FILL_COLOR_2" val="3969653"/>
  <p:tag name="ANNOTATION_FILL_ALPHA_2" val="100"/>
  <p:tag name="ANNOTATION_BORDER_WIDTH_2" val="2"/>
  <p:tag name="ANNOTATION_TYPE_3" val="0"/>
  <p:tag name="ANNOTATION_START_3" val="21.0"/>
  <p:tag name="ANNOTATION_END_3" val="29.3"/>
  <p:tag name="ANNOTATION_TOP_3" val="208.2"/>
  <p:tag name="ANNOTATION_LEFT_3" val="73.0"/>
  <p:tag name="ANNOTATION_WIDTH_3" val="111.8"/>
  <p:tag name="ANNOTATION_HEIGHT_3" val="111.5"/>
  <p:tag name="ANNOTATION_ANIMATION_3" val="4"/>
  <p:tag name="ANNOTATION_ROTATION_3" val="0"/>
  <p:tag name="ANNOTATION_SUB_TYPE_3" val="3"/>
  <p:tag name="ANNOTATION_LOOP_COUNT_3" val="1"/>
  <p:tag name="ANNOTATION_BOX_RADIUS_3" val="0"/>
  <p:tag name="ANNOTATION_SCALE_3" val="125"/>
  <p:tag name="ANNOTATION_BORDER_ALPHA_3" val="100"/>
  <p:tag name="ANNOTATION_BORDER_COLOR_3" val="16777215"/>
  <p:tag name="ANNOTATION_FILL_COLOR_3" val="3969653"/>
  <p:tag name="ANNOTATION_FILL_ALPHA_3" val="100"/>
  <p:tag name="ANNOTATION_BORDER_WIDTH_3" val="2"/>
  <p:tag name="ANNOTATION_TYPE_4" val="0"/>
  <p:tag name="ANNOTATION_START_4" val="46.2"/>
  <p:tag name="ANNOTATION_END_4" val="48.4"/>
  <p:tag name="ANNOTATION_TOP_4" val="294.4"/>
  <p:tag name="ANNOTATION_LEFT_4" val="114.8"/>
  <p:tag name="ANNOTATION_WIDTH_4" val="111.8"/>
  <p:tag name="ANNOTATION_HEIGHT_4" val="111.5"/>
  <p:tag name="ANNOTATION_ANIMATION_4" val="3"/>
  <p:tag name="ANNOTATION_ROTATION_4" val="270"/>
  <p:tag name="ANNOTATION_SUB_TYPE_4" val="1"/>
  <p:tag name="ANNOTATION_LOOP_COUNT_4" val="3"/>
  <p:tag name="ANNOTATION_BOX_RADIUS_4" val="0"/>
  <p:tag name="ANNOTATION_SCALE_4" val="125"/>
  <p:tag name="ANNOTATION_BORDER_ALPHA_4" val="100"/>
  <p:tag name="ANNOTATION_BORDER_COLOR_4" val="15773696"/>
  <p:tag name="ANNOTATION_FILL_COLOR_4" val="6108951"/>
  <p:tag name="ANNOTATION_FILL_ALPHA_4" val="100"/>
  <p:tag name="ANNOTATION_BORDER_WIDTH_4" val="2"/>
  <p:tag name="ANNOTATION_TYPE_5" val="0"/>
  <p:tag name="ANNOTATION_START_5" val="48.4"/>
  <p:tag name="ANNOTATION_END_5" val="52.3"/>
  <p:tag name="ANNOTATION_TOP_5" val="294.4"/>
  <p:tag name="ANNOTATION_LEFT_5" val="225.8"/>
  <p:tag name="ANNOTATION_WIDTH_5" val="111.8"/>
  <p:tag name="ANNOTATION_HEIGHT_5" val="111.5"/>
  <p:tag name="ANNOTATION_ANIMATION_5" val="3"/>
  <p:tag name="ANNOTATION_ROTATION_5" val="270"/>
  <p:tag name="ANNOTATION_SUB_TYPE_5" val="1"/>
  <p:tag name="ANNOTATION_LOOP_COUNT_5" val="3"/>
  <p:tag name="ANNOTATION_BOX_RADIUS_5" val="0"/>
  <p:tag name="ANNOTATION_SCALE_5" val="125"/>
  <p:tag name="ANNOTATION_BORDER_ALPHA_5" val="100"/>
  <p:tag name="ANNOTATION_BORDER_COLOR_5" val="15773696"/>
  <p:tag name="ANNOTATION_FILL_COLOR_5" val="6108951"/>
  <p:tag name="ANNOTATION_FILL_ALPHA_5" val="100"/>
  <p:tag name="ANNOTATION_BORDER_WIDTH_5" val="2"/>
  <p:tag name="ANNOTATION_COUNT" val="5"/>
  <p:tag name="ARTICULATE_SLIDE_NAV" val="17"/>
</p:tagLst>
</file>

<file path=ppt/tags/tag71.xml><?xml version="1.0" encoding="utf-8"?>
<p:tagLst xmlns:a="http://schemas.openxmlformats.org/drawingml/2006/main" xmlns:r="http://schemas.openxmlformats.org/officeDocument/2006/relationships" xmlns:p="http://schemas.openxmlformats.org/presentationml/2006/main">
  <p:tag name="ARTICULATE_SOURCE_IMAGE" val="C:\WINDOWS\TEMP\articulate\presenter\imgtemp\52DxZ9JZ_files\slide0001_image001.png"/>
  <p:tag name="ARTICULATE_PUBLISH_MODE" val="2"/>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Bz6ZPABi_files\slide0001_image001.png"/>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7xNgoBzD_files\slide0001_image001.png"/>
</p:tagLst>
</file>

<file path=ppt/tags/tag7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5.xml><?xml version="1.0" encoding="utf-8"?>
<p:tagLst xmlns:a="http://schemas.openxmlformats.org/drawingml/2006/main" xmlns:r="http://schemas.openxmlformats.org/officeDocument/2006/relationships" xmlns:p="http://schemas.openxmlformats.org/presentationml/2006/main">
  <p:tag name="ARTICULATE_SLIDE_GUID" val="cb6dd17d-86d7-42d5-bed0-5114f0f2c919"/>
  <p:tag name="ARTICULATE_TITLE_TAG" val="Resources"/>
  <p:tag name="ARTICULATE_SLIDE_PAUSE" val="1"/>
  <p:tag name="ARTICULATE_NAV_LEVEL" val="1"/>
  <p:tag name="ARTICULATE_PLAYLIST_ID" val="-1"/>
  <p:tag name="ARTICULATE_LOCK_SLIDE" val="0"/>
  <p:tag name="AUDIO_IMPORT" val="C:\Users\KCabral\Desktop\JohnB-edits\sound-assets\OSHA SLIDE 18 SCRIPT-kc-revised.mp3"/>
  <p:tag name="AUDIO_ID" val="274"/>
  <p:tag name="ELAPSEDTIME" val="67.207"/>
  <p:tag name="ARTICULATE_SLIDE_NAV" val="18"/>
</p:tagLst>
</file>

<file path=ppt/tags/tag7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7zh46SJN_files\slide0001_image001.png"/>
</p:tagLst>
</file>

<file path=ppt/tags/tag7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jqV0laxm_files\slide0001_image001.jpg"/>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yuRFNF4k_files\slide0001_image001.png"/>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4qWqXQ4b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6566c8ff-88e9-413b-bfee-8b99e40ff3bb"/>
  <p:tag name="ANNOTATION_TYPE_6" val="0"/>
  <p:tag name="ANNOTATION_START_6" val="40.5"/>
  <p:tag name="ANNOTATION_END_6" val="44.8"/>
  <p:tag name="ANNOTATION_TOP_6" val="122.1"/>
  <p:tag name="ANNOTATION_LEFT_6" val="12.5"/>
  <p:tag name="ANNOTATION_WIDTH_6" val="89.2"/>
  <p:tag name="ANNOTATION_HEIGHT_6" val="88.9"/>
  <p:tag name="ANNOTATION_ANIMATION_6" val="3"/>
  <p:tag name="ANNOTATION_ROTATION_6" val="180"/>
  <p:tag name="ANNOTATION_SUB_TYPE_6" val="1"/>
  <p:tag name="ANNOTATION_LOOP_COUNT_6" val="3"/>
  <p:tag name="ANNOTATION_BOX_RADIUS_6" val="0"/>
  <p:tag name="ANNOTATION_SCALE_6" val="93.75"/>
  <p:tag name="ANNOTATION_BORDER_ALPHA_6" val="100"/>
  <p:tag name="ANNOTATION_BORDER_COLOR_6" val="15921906"/>
  <p:tag name="ANNOTATION_FILL_COLOR_6" val="6108951"/>
  <p:tag name="ANNOTATION_FILL_ALPHA_6" val="100"/>
  <p:tag name="ANNOTATION_BORDER_WIDTH_6" val="2"/>
  <p:tag name="ANNOTATION_TYPE_7" val="0"/>
  <p:tag name="ANNOTATION_START_7" val="34.7"/>
  <p:tag name="ANNOTATION_END_7" val="40.0"/>
  <p:tag name="ANNOTATION_TOP_7" val="426.7"/>
  <p:tag name="ANNOTATION_LEFT_7" val="280.0"/>
  <p:tag name="ANNOTATION_WIDTH_7" val="89.2"/>
  <p:tag name="ANNOTATION_HEIGHT_7" val="88.9"/>
  <p:tag name="ANNOTATION_ANIMATION_7" val="3"/>
  <p:tag name="ANNOTATION_ROTATION_7" val="90"/>
  <p:tag name="ANNOTATION_SUB_TYPE_7" val="1"/>
  <p:tag name="ANNOTATION_LOOP_COUNT_7" val="3"/>
  <p:tag name="ANNOTATION_BOX_RADIUS_7" val="0"/>
  <p:tag name="ANNOTATION_SCALE_7" val="93.75"/>
  <p:tag name="ANNOTATION_BORDER_ALPHA_7" val="100"/>
  <p:tag name="ANNOTATION_BORDER_COLOR_7" val="15921906"/>
  <p:tag name="ANNOTATION_FILL_COLOR_7" val="6108951"/>
  <p:tag name="ANNOTATION_FILL_ALPHA_7" val="100"/>
  <p:tag name="ANNOTATION_BORDER_WIDTH_7" val="2"/>
  <p:tag name="ANNOTATION_TYPE_8" val="0"/>
  <p:tag name="ANNOTATION_START_8" val="40.0"/>
  <p:tag name="ANNOTATION_END_8" val="40.4"/>
  <p:tag name="ANNOTATION_TOP_8" val="110.8"/>
  <p:tag name="ANNOTATION_LEFT_8" val="11.9"/>
  <p:tag name="ANNOTATION_WIDTH_8" val="89.2"/>
  <p:tag name="ANNOTATION_HEIGHT_8" val="88.9"/>
  <p:tag name="ANNOTATION_ANIMATION_8" val="3"/>
  <p:tag name="ANNOTATION_ROTATION_8" val="180"/>
  <p:tag name="ANNOTATION_SUB_TYPE_8" val="1"/>
  <p:tag name="ANNOTATION_LOOP_COUNT_8" val="3"/>
  <p:tag name="ANNOTATION_BOX_RADIUS_8" val="0"/>
  <p:tag name="ANNOTATION_SCALE_8" val="93.75"/>
  <p:tag name="ANNOTATION_BORDER_ALPHA_8" val="100"/>
  <p:tag name="ANNOTATION_BORDER_COLOR_8" val="15921906"/>
  <p:tag name="ANNOTATION_FILL_COLOR_8" val="6108951"/>
  <p:tag name="ANNOTATION_FILL_ALPHA_8" val="100"/>
  <p:tag name="ANNOTATION_BORDER_WIDTH_8" val="2"/>
  <p:tag name="ANNOTATION_TYPE_9" val="0"/>
  <p:tag name="ANNOTATION_START_9" val="40.4"/>
  <p:tag name="ANNOTATION_END_9" val="48.9"/>
  <p:tag name="ANNOTATION_TOP_9" val="109.6"/>
  <p:tag name="ANNOTATION_LEFT_9" val="15.5"/>
  <p:tag name="ANNOTATION_WIDTH_9" val="89.2"/>
  <p:tag name="ANNOTATION_HEIGHT_9" val="88.9"/>
  <p:tag name="ANNOTATION_ANIMATION_9" val="3"/>
  <p:tag name="ANNOTATION_ROTATION_9" val="180"/>
  <p:tag name="ANNOTATION_SUB_TYPE_9" val="1"/>
  <p:tag name="ANNOTATION_LOOP_COUNT_9" val="3"/>
  <p:tag name="ANNOTATION_BOX_RADIUS_9" val="0"/>
  <p:tag name="ANNOTATION_SCALE_9" val="93.75"/>
  <p:tag name="ANNOTATION_BORDER_ALPHA_9" val="100"/>
  <p:tag name="ANNOTATION_BORDER_COLOR_9" val="15921906"/>
  <p:tag name="ANNOTATION_FILL_COLOR_9" val="6108951"/>
  <p:tag name="ANNOTATION_FILL_ALPHA_9" val="100"/>
  <p:tag name="ANNOTATION_BORDER_WIDTH_9" val="2"/>
  <p:tag name="ANNOTATION_TYPE_10" val="0"/>
  <p:tag name="ANNOTATION_START_10" val="48.9"/>
  <p:tag name="ANNOTATION_END_10" val="61.9"/>
  <p:tag name="ANNOTATION_TOP_10" val="424.3"/>
  <p:tag name="ANNOTATION_LEFT_10" val="36.3"/>
  <p:tag name="ANNOTATION_WIDTH_10" val="89.2"/>
  <p:tag name="ANNOTATION_HEIGHT_10" val="88.9"/>
  <p:tag name="ANNOTATION_ANIMATION_10" val="3"/>
  <p:tag name="ANNOTATION_ROTATION_10" val="90"/>
  <p:tag name="ANNOTATION_SUB_TYPE_10" val="1"/>
  <p:tag name="ANNOTATION_LOOP_COUNT_10" val="3"/>
  <p:tag name="ANNOTATION_BOX_RADIUS_10" val="0"/>
  <p:tag name="ANNOTATION_SCALE_10" val="93.75"/>
  <p:tag name="ANNOTATION_BORDER_ALPHA_10" val="100"/>
  <p:tag name="ANNOTATION_BORDER_COLOR_10" val="15921906"/>
  <p:tag name="ANNOTATION_FILL_COLOR_10" val="6108951"/>
  <p:tag name="ANNOTATION_FILL_ALPHA_10" val="100"/>
  <p:tag name="ANNOTATION_BORDER_WIDTH_10" val="2"/>
  <p:tag name="ANNOTATION_TYPE_11" val="0"/>
  <p:tag name="ANNOTATION_START_11" val="61.9"/>
  <p:tag name="ANNOTATION_END_11" val="79.3"/>
  <p:tag name="ANNOTATION_TOP_11" val="69.3"/>
  <p:tag name="ANNOTATION_LEFT_11" val="22.0"/>
  <p:tag name="ANNOTATION_WIDTH_11" val="89.2"/>
  <p:tag name="ANNOTATION_HEIGHT_11" val="88.9"/>
  <p:tag name="ANNOTATION_ANIMATION_11" val="3"/>
  <p:tag name="ANNOTATION_ROTATION_11" val="180"/>
  <p:tag name="ANNOTATION_SUB_TYPE_11" val="1"/>
  <p:tag name="ANNOTATION_LOOP_COUNT_11" val="3"/>
  <p:tag name="ANNOTATION_BOX_RADIUS_11" val="0"/>
  <p:tag name="ANNOTATION_SCALE_11" val="93.75"/>
  <p:tag name="ANNOTATION_BORDER_ALPHA_11" val="100"/>
  <p:tag name="ANNOTATION_BORDER_COLOR_11" val="15921906"/>
  <p:tag name="ANNOTATION_FILL_COLOR_11" val="6108951"/>
  <p:tag name="ANNOTATION_FILL_ALPHA_11" val="100"/>
  <p:tag name="ANNOTATION_BORDER_WIDTH_11" val="2"/>
  <p:tag name="ANNOTATION_TYPE_12" val="0"/>
  <p:tag name="ANNOTATION_START_12" val="79.3"/>
  <p:tag name="ANNOTATION_END_12" val="79.7"/>
  <p:tag name="ANNOTATION_TOP_12" val="11.9"/>
  <p:tag name="ANNOTATION_LEFT_12" val="520.7"/>
  <p:tag name="ANNOTATION_WIDTH_12" val="89.2"/>
  <p:tag name="ANNOTATION_HEIGHT_12" val="88.9"/>
  <p:tag name="ANNOTATION_ANIMATION_12" val="3"/>
  <p:tag name="ANNOTATION_ROTATION_12" val="270"/>
  <p:tag name="ANNOTATION_SUB_TYPE_12" val="1"/>
  <p:tag name="ANNOTATION_LOOP_COUNT_12" val="3"/>
  <p:tag name="ANNOTATION_BOX_RADIUS_12" val="0"/>
  <p:tag name="ANNOTATION_SCALE_12" val="93.75"/>
  <p:tag name="ANNOTATION_BORDER_ALPHA_12" val="100"/>
  <p:tag name="ANNOTATION_BORDER_COLOR_12" val="15921906"/>
  <p:tag name="ANNOTATION_FILL_COLOR_12" val="6108951"/>
  <p:tag name="ANNOTATION_FILL_ALPHA_12" val="100"/>
  <p:tag name="ANNOTATION_BORDER_WIDTH_12" val="2"/>
  <p:tag name="ANNOTATION_TYPE_13" val="0"/>
  <p:tag name="ANNOTATION_START_13" val="79.7"/>
  <p:tag name="ANNOTATION_END_13" val="100.8"/>
  <p:tag name="ANNOTATION_TOP_13" val="24.3"/>
  <p:tag name="ANNOTATION_LEFT_13" val="520.7"/>
  <p:tag name="ANNOTATION_WIDTH_13" val="89.2"/>
  <p:tag name="ANNOTATION_HEIGHT_13" val="88.9"/>
  <p:tag name="ANNOTATION_ANIMATION_13" val="3"/>
  <p:tag name="ANNOTATION_ROTATION_13" val="270"/>
  <p:tag name="ANNOTATION_SUB_TYPE_13" val="1"/>
  <p:tag name="ANNOTATION_LOOP_COUNT_13" val="3"/>
  <p:tag name="ANNOTATION_BOX_RADIUS_13" val="0"/>
  <p:tag name="ANNOTATION_SCALE_13" val="93.75"/>
  <p:tag name="ANNOTATION_BORDER_ALPHA_13" val="100"/>
  <p:tag name="ANNOTATION_BORDER_COLOR_13" val="15921906"/>
  <p:tag name="ANNOTATION_FILL_COLOR_13" val="6108951"/>
  <p:tag name="ANNOTATION_FILL_ALPHA_13" val="100"/>
  <p:tag name="ANNOTATION_BORDER_WIDTH_13" val="2"/>
  <p:tag name="ANNOTATION_TYPE_1" val="0"/>
  <p:tag name="ANNOTATION_START_1" val="34.9"/>
  <p:tag name="ANNOTATION_END_1" val="41.1"/>
  <p:tag name="ANNOTATION_TOP_1" val="421.9"/>
  <p:tag name="ANNOTATION_LEFT_1" val="282.4"/>
  <p:tag name="ANNOTATION_WIDTH_1" val="89.2"/>
  <p:tag name="ANNOTATION_HEIGHT_1" val="88.9"/>
  <p:tag name="ANNOTATION_ANIMATION_1" val="3"/>
  <p:tag name="ANNOTATION_ROTATION_1" val="90"/>
  <p:tag name="ANNOTATION_SUB_TYPE_1" val="1"/>
  <p:tag name="ANNOTATION_LOOP_COUNT_1" val="3"/>
  <p:tag name="ANNOTATION_BOX_RADIUS_1" val="0"/>
  <p:tag name="ANNOTATION_SCALE_1" val="93.75"/>
  <p:tag name="ANNOTATION_BORDER_ALPHA_1" val="100"/>
  <p:tag name="ANNOTATION_BORDER_COLOR_1" val="15921906"/>
  <p:tag name="ANNOTATION_FILL_COLOR_1" val="6108951"/>
  <p:tag name="ANNOTATION_FILL_ALPHA_1" val="100"/>
  <p:tag name="ANNOTATION_BORDER_WIDTH_1" val="2"/>
  <p:tag name="ANNOTATION_TYPE_2" val="0"/>
  <p:tag name="ANNOTATION_START_2" val="41.1"/>
  <p:tag name="ANNOTATION_END_2" val="48.7"/>
  <p:tag name="ANNOTATION_TOP_2" val="115.0"/>
  <p:tag name="ANNOTATION_LEFT_2" val="11.9"/>
  <p:tag name="ANNOTATION_WIDTH_2" val="89.2"/>
  <p:tag name="ANNOTATION_HEIGHT_2" val="88.9"/>
  <p:tag name="ANNOTATION_ANIMATION_2" val="3"/>
  <p:tag name="ANNOTATION_ROTATION_2" val="180"/>
  <p:tag name="ANNOTATION_SUB_TYPE_2" val="1"/>
  <p:tag name="ANNOTATION_LOOP_COUNT_2" val="3"/>
  <p:tag name="ANNOTATION_BOX_RADIUS_2" val="0"/>
  <p:tag name="ANNOTATION_SCALE_2" val="93.75"/>
  <p:tag name="ANNOTATION_BORDER_ALPHA_2" val="100"/>
  <p:tag name="ANNOTATION_BORDER_COLOR_2" val="15921906"/>
  <p:tag name="ANNOTATION_FILL_COLOR_2" val="6108951"/>
  <p:tag name="ANNOTATION_FILL_ALPHA_2" val="100"/>
  <p:tag name="ANNOTATION_BORDER_WIDTH_2" val="2"/>
  <p:tag name="ANNOTATION_TYPE_3" val="0"/>
  <p:tag name="ANNOTATION_START_3" val="48.7"/>
  <p:tag name="ANNOTATION_END_3" val="61.3"/>
  <p:tag name="ANNOTATION_TOP_3" val="421.3"/>
  <p:tag name="ANNOTATION_LEFT_3" val="35.7"/>
  <p:tag name="ANNOTATION_WIDTH_3" val="89.2"/>
  <p:tag name="ANNOTATION_HEIGHT_3" val="88.9"/>
  <p:tag name="ANNOTATION_ANIMATION_3" val="3"/>
  <p:tag name="ANNOTATION_ROTATION_3" val="90"/>
  <p:tag name="ANNOTATION_SUB_TYPE_3" val="1"/>
  <p:tag name="ANNOTATION_LOOP_COUNT_3" val="3"/>
  <p:tag name="ANNOTATION_BOX_RADIUS_3" val="0"/>
  <p:tag name="ANNOTATION_SCALE_3" val="93.75"/>
  <p:tag name="ANNOTATION_BORDER_ALPHA_3" val="100"/>
  <p:tag name="ANNOTATION_BORDER_COLOR_3" val="15921906"/>
  <p:tag name="ANNOTATION_FILL_COLOR_3" val="6108951"/>
  <p:tag name="ANNOTATION_FILL_ALPHA_3" val="100"/>
  <p:tag name="ANNOTATION_BORDER_WIDTH_3" val="2"/>
  <p:tag name="ANNOTATION_TYPE_4" val="0"/>
  <p:tag name="ANNOTATION_START_4" val="61.3"/>
  <p:tag name="ANNOTATION_END_4" val="81.4"/>
  <p:tag name="ANNOTATION_TOP_4" val="80.6"/>
  <p:tag name="ANNOTATION_LEFT_4" val="20.2"/>
  <p:tag name="ANNOTATION_WIDTH_4" val="89.2"/>
  <p:tag name="ANNOTATION_HEIGHT_4" val="88.9"/>
  <p:tag name="ANNOTATION_ANIMATION_4" val="3"/>
  <p:tag name="ANNOTATION_ROTATION_4" val="180"/>
  <p:tag name="ANNOTATION_SUB_TYPE_4" val="1"/>
  <p:tag name="ANNOTATION_LOOP_COUNT_4" val="3"/>
  <p:tag name="ANNOTATION_BOX_RADIUS_4" val="0"/>
  <p:tag name="ANNOTATION_SCALE_4" val="93.75"/>
  <p:tag name="ANNOTATION_BORDER_ALPHA_4" val="100"/>
  <p:tag name="ANNOTATION_BORDER_COLOR_4" val="15921906"/>
  <p:tag name="ANNOTATION_FILL_COLOR_4" val="6108951"/>
  <p:tag name="ANNOTATION_FILL_ALPHA_4" val="100"/>
  <p:tag name="ANNOTATION_BORDER_WIDTH_4" val="2"/>
  <p:tag name="ANNOTATION_TYPE_5" val="0"/>
  <p:tag name="ANNOTATION_START_5" val="81.4"/>
  <p:tag name="ANNOTATION_END_5" val="101.9"/>
  <p:tag name="ANNOTATION_TOP_5" val="11.3"/>
  <p:tag name="ANNOTATION_LEFT_5" val="529.6"/>
  <p:tag name="ANNOTATION_WIDTH_5" val="89.2"/>
  <p:tag name="ANNOTATION_HEIGHT_5" val="88.9"/>
  <p:tag name="ANNOTATION_ANIMATION_5" val="3"/>
  <p:tag name="ANNOTATION_ROTATION_5" val="270"/>
  <p:tag name="ANNOTATION_SUB_TYPE_5" val="1"/>
  <p:tag name="ANNOTATION_LOOP_COUNT_5" val="3"/>
  <p:tag name="ANNOTATION_BOX_RADIUS_5" val="0"/>
  <p:tag name="ANNOTATION_SCALE_5" val="93.75"/>
  <p:tag name="ANNOTATION_BORDER_ALPHA_5" val="100"/>
  <p:tag name="ANNOTATION_BORDER_COLOR_5" val="15921906"/>
  <p:tag name="ANNOTATION_FILL_COLOR_5" val="6108951"/>
  <p:tag name="ANNOTATION_FILL_ALPHA_5" val="100"/>
  <p:tag name="ANNOTATION_BORDER_WIDTH_5" val="2"/>
  <p:tag name="ANNOTATION_COUNT" val="5"/>
  <p:tag name="ARTICULATE_TITLE_TAG" val="Brief Tutorial on Completing the OSHA Recordkeeping Forms"/>
  <p:tag name="ARTICULATE_SLIDE_PAUSE" val="1"/>
  <p:tag name="ARTICULATE_NAV_LEVEL" val="1"/>
  <p:tag name="ARTICULATE_PLAYLIST_ID" val="-1"/>
  <p:tag name="ARTICULATE_LOCK_SLIDE" val="0"/>
  <p:tag name="AUDIO_IMPORT" val="I:\web\OSHA-300.jb\revised-sounds\01 Brief tutorial-new.mp3"/>
  <p:tag name="AUDIO_ID" val="257"/>
  <p:tag name="ELAPSEDTIME" val="106.503"/>
  <p:tag name="ARTICULATE_SLIDE_NAV" val="2"/>
</p:tagLst>
</file>

<file path=ppt/tags/tag8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Bhse4UQO_files\slide0001_image001.png"/>
</p:tagLst>
</file>

<file path=ppt/tags/tag8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Cabral\AppData\Local\Temp\articulate\presenter\imgtemp\9NYoOXgr_files\slide0001_image001.png"/>
</p:tagLst>
</file>

<file path=ppt/tags/tag8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2986.75"/>
  <p:tag name="MARGIN_3" val="4071"/>
  <p:tag name="MARGIN_4" val="-4085"/>
  <p:tag name="MARGIN_5" val="-4049"/>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OURCE_IMAGE" val="C:\WINDOWS\TEMP\articulate\presenter\imgtemp\B3CwtO22_files\slide0001_image001.png"/>
  <p:tag name="ARTICULATE_PUBLISH_MODE" val="2"/>
</p:tagLst>
</file>

<file path=ppt/theme/theme1.xml><?xml version="1.0" encoding="utf-8"?>
<a:theme xmlns:a="http://schemas.openxmlformats.org/drawingml/2006/main" name="Office Theme">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4711</TotalTime>
  <Words>2047</Words>
  <Application>Microsoft Office PowerPoint</Application>
  <PresentationFormat>On-screen Show (4:3)</PresentationFormat>
  <Paragraphs>201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Brief Tutorial on Completing the OSHA Recordkeeping Forms</vt:lpstr>
      <vt:lpstr>Who has to complete the OSHA injury and illness recordkeeping forms?</vt:lpstr>
      <vt:lpstr>What forms must be completed?</vt:lpstr>
      <vt:lpstr>What cases need to be recorded on the forms?</vt:lpstr>
      <vt:lpstr>What is considered an injury or illness?</vt:lpstr>
      <vt:lpstr>What cases are work related?</vt:lpstr>
      <vt:lpstr>What are the severity criteria for recording a work-related injury or illness?</vt:lpstr>
      <vt:lpstr>OSHA Form 300: Recording a Fatality</vt:lpstr>
      <vt:lpstr>OSHA Form 300: Recording a Case with Days Away From Work</vt:lpstr>
      <vt:lpstr>OSHA Form 300: Recording a Case with Restricted Work Activity or Job Transfer</vt:lpstr>
      <vt:lpstr>OSHA Form 300: Recording a Case with Medical Treatment beyond First Aid</vt:lpstr>
      <vt:lpstr>Other Recording Criteria</vt:lpstr>
      <vt:lpstr>OSHA Form 301: Injury and Illness Incident Report</vt:lpstr>
      <vt:lpstr>OSHA Form 300A: Summary of Work-Related Injuries and Illnesses</vt:lpstr>
      <vt:lpstr>OSHA Form 300A: Summary of Work-Related Injuries and Illnesses (continued)</vt:lpstr>
      <vt:lpstr>Keep the Forms on File</vt:lpstr>
      <vt:lpstr>PowerPoint Presentation</vt:lpstr>
    </vt:vector>
  </TitlesOfParts>
  <Company>UVM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Tutorial on Completing  the OSHA Recordkeeping Form</dc:title>
  <dc:creator>Kihwa Kang</dc:creator>
  <cp:lastModifiedBy>Dearing, Kristi - OSHA CTR</cp:lastModifiedBy>
  <cp:revision>590</cp:revision>
  <dcterms:created xsi:type="dcterms:W3CDTF">2010-10-29T17:07:18Z</dcterms:created>
  <dcterms:modified xsi:type="dcterms:W3CDTF">2014-09-08T19:10:21Z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osha-Log300-11-01</vt:lpwstr>
  </property>
  <property fmtid="{D5CDD505-2E9C-101B-9397-08002B2CF9AE}" pid="4" name="ArticulateGUID">
    <vt:lpwstr>ABA43651-9179-49DB-89CE-2DB0A782B129</vt:lpwstr>
  </property>
  <property fmtid="{D5CDD505-2E9C-101B-9397-08002B2CF9AE}" pid="5" name="ArticulateProjectFull">
    <vt:lpwstr>C:\Users\KCabral\Desktop\JohnB-edits\Summer2014updateTo_osha-Log300-11-01.ppta</vt:lpwstr>
  </property>
</Properties>
</file>